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7" r:id="rId3"/>
    <p:sldId id="258" r:id="rId4"/>
    <p:sldId id="260" r:id="rId5"/>
    <p:sldId id="261" r:id="rId6"/>
    <p:sldId id="262" r:id="rId7"/>
    <p:sldId id="263" r:id="rId8"/>
    <p:sldId id="264" r:id="rId9"/>
    <p:sldId id="266" r:id="rId10"/>
    <p:sldId id="267" r:id="rId11"/>
    <p:sldId id="268" r:id="rId12"/>
    <p:sldId id="269" r:id="rId13"/>
    <p:sldId id="270" r:id="rId14"/>
    <p:sldId id="272" r:id="rId15"/>
    <p:sldId id="271" r:id="rId16"/>
    <p:sldId id="273" r:id="rId17"/>
    <p:sldId id="274" r:id="rId18"/>
    <p:sldId id="275" r:id="rId19"/>
    <p:sldId id="276" r:id="rId20"/>
    <p:sldId id="277" r:id="rId21"/>
    <p:sldId id="278" r:id="rId22"/>
    <p:sldId id="279" r:id="rId23"/>
    <p:sldId id="280" r:id="rId24"/>
    <p:sldId id="281" r:id="rId25"/>
    <p:sldId id="283" r:id="rId26"/>
    <p:sldId id="284" r:id="rId27"/>
    <p:sldId id="282" r:id="rId28"/>
    <p:sldId id="287" r:id="rId29"/>
    <p:sldId id="285" r:id="rId30"/>
    <p:sldId id="286" r:id="rId31"/>
    <p:sldId id="288" r:id="rId32"/>
    <p:sldId id="289" r:id="rId33"/>
    <p:sldId id="290" r:id="rId34"/>
    <p:sldId id="291" r:id="rId35"/>
    <p:sldId id="292" r:id="rId36"/>
    <p:sldId id="295" r:id="rId37"/>
    <p:sldId id="294" r:id="rId38"/>
    <p:sldId id="29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2841" autoAdjust="0"/>
  </p:normalViewPr>
  <p:slideViewPr>
    <p:cSldViewPr snapToGrid="0">
      <p:cViewPr varScale="1">
        <p:scale>
          <a:sx n="54" d="100"/>
          <a:sy n="54" d="100"/>
        </p:scale>
        <p:origin x="504" y="60"/>
      </p:cViewPr>
      <p:guideLst/>
    </p:cSldViewPr>
  </p:slideViewPr>
  <p:outlineViewPr>
    <p:cViewPr>
      <p:scale>
        <a:sx n="33" d="100"/>
        <a:sy n="33" d="100"/>
      </p:scale>
      <p:origin x="0" y="-62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09EF-AE71-4B90-AD28-F12EBE66883D}" type="datetimeFigureOut">
              <a:rPr lang="en-US" smtClean="0"/>
              <a:t>9/10/2015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58EC1-D103-4D1B-8911-4E8E31337B29}" type="slidenum">
              <a:rPr lang="en-US" smtClean="0"/>
              <a:t>‹#›</a:t>
            </a:fld>
            <a:endParaRPr lang="en-US"/>
          </a:p>
        </p:txBody>
      </p:sp>
    </p:spTree>
    <p:extLst>
      <p:ext uri="{BB962C8B-B14F-4D97-AF65-F5344CB8AC3E}">
        <p14:creationId xmlns:p14="http://schemas.microsoft.com/office/powerpoint/2010/main" val="51555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ditorial00p/Citation/AbstractPreview.aspx?cid=277148&amp;refnum=40"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editorial00p/Citation/AbstractPreview.aspx?cid=277340,541292&amp;refnum=41,4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Kawasaki – no mucosal involvement; no conjunctivitis</a:t>
            </a:r>
          </a:p>
          <a:p>
            <a:r>
              <a:rPr lang="en-US" dirty="0" smtClean="0"/>
              <a:t>Boric acid poisoning – erythema</a:t>
            </a:r>
            <a:r>
              <a:rPr lang="en-US" baseline="0" dirty="0" smtClean="0"/>
              <a:t> and peeling of skin – but no GI </a:t>
            </a:r>
            <a:r>
              <a:rPr lang="en-US" baseline="0" dirty="0" err="1" smtClean="0"/>
              <a:t>sx</a:t>
            </a:r>
            <a:r>
              <a:rPr lang="en-US" baseline="0" dirty="0" smtClean="0"/>
              <a:t> in this patient makes this less likely</a:t>
            </a:r>
          </a:p>
          <a:p>
            <a:r>
              <a:rPr lang="en-US" baseline="0" dirty="0" smtClean="0"/>
              <a:t>No exposure to drugs/antibiotics</a:t>
            </a:r>
          </a:p>
          <a:p>
            <a:r>
              <a:rPr lang="en-US" baseline="0" dirty="0" smtClean="0"/>
              <a:t>No other recent illness such as strep throat (acute rheumatic fever); measles (no </a:t>
            </a:r>
            <a:r>
              <a:rPr lang="en-US" baseline="0" dirty="0" err="1" smtClean="0"/>
              <a:t>Koplik</a:t>
            </a:r>
            <a:r>
              <a:rPr lang="en-US" baseline="0" dirty="0" smtClean="0"/>
              <a:t> spots; no cough; no conjunctivitis’ no </a:t>
            </a:r>
            <a:r>
              <a:rPr lang="en-US" baseline="0" dirty="0" err="1" smtClean="0"/>
              <a:t>coryza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FE58EC1-D103-4D1B-8911-4E8E31337B29}" type="slidenum">
              <a:rPr lang="en-US" smtClean="0"/>
              <a:t>5</a:t>
            </a:fld>
            <a:endParaRPr lang="en-US"/>
          </a:p>
        </p:txBody>
      </p:sp>
    </p:spTree>
    <p:extLst>
      <p:ext uri="{BB962C8B-B14F-4D97-AF65-F5344CB8AC3E}">
        <p14:creationId xmlns:p14="http://schemas.microsoft.com/office/powerpoint/2010/main" val="334869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HgS</a:t>
            </a:r>
            <a:r>
              <a:rPr lang="en-US" dirty="0" smtClean="0"/>
              <a:t> =</a:t>
            </a:r>
            <a:r>
              <a:rPr lang="en-US" baseline="0" dirty="0" smtClean="0"/>
              <a:t> cinnabar</a:t>
            </a:r>
            <a:endParaRPr lang="en-US" dirty="0"/>
          </a:p>
        </p:txBody>
      </p:sp>
      <p:sp>
        <p:nvSpPr>
          <p:cNvPr id="4" name="Slide Number Placeholder 3"/>
          <p:cNvSpPr>
            <a:spLocks noGrp="1"/>
          </p:cNvSpPr>
          <p:nvPr>
            <p:ph type="sldNum" sz="quarter" idx="10"/>
          </p:nvPr>
        </p:nvSpPr>
        <p:spPr/>
        <p:txBody>
          <a:bodyPr/>
          <a:lstStyle/>
          <a:p>
            <a:fld id="{1FE58EC1-D103-4D1B-8911-4E8E31337B29}" type="slidenum">
              <a:rPr lang="en-US" smtClean="0"/>
              <a:t>19</a:t>
            </a:fld>
            <a:endParaRPr lang="en-US"/>
          </a:p>
        </p:txBody>
      </p:sp>
    </p:spTree>
    <p:extLst>
      <p:ext uri="{BB962C8B-B14F-4D97-AF65-F5344CB8AC3E}">
        <p14:creationId xmlns:p14="http://schemas.microsoft.com/office/powerpoint/2010/main" val="2431960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our battery</a:t>
            </a:r>
            <a:r>
              <a:rPr lang="en-US" baseline="0" dirty="0" smtClean="0"/>
              <a:t> factory workers who presented with cough, dyspnea, nausea, vomiting and metallic taste in the mouth – later, interstitial pneumonitis and pulmonary edema.</a:t>
            </a:r>
          </a:p>
          <a:p>
            <a:r>
              <a:rPr lang="en-US" baseline="0" dirty="0" smtClean="0"/>
              <a:t>Dermatitis can also occur with dermal exposure</a:t>
            </a:r>
          </a:p>
          <a:p>
            <a:r>
              <a:rPr lang="en-US" sz="1200" kern="1200" dirty="0" smtClean="0">
                <a:solidFill>
                  <a:schemeClr val="tx1"/>
                </a:solidFill>
                <a:effectLst/>
                <a:latin typeface="+mn-lt"/>
                <a:ea typeface="+mn-ea"/>
                <a:cs typeface="+mn-cs"/>
              </a:rPr>
              <a:t>The World Health Organization aims to phase out the use of mercury in medical devices by the year 2020 </a:t>
            </a:r>
            <a:endParaRPr lang="en-US" dirty="0"/>
          </a:p>
        </p:txBody>
      </p:sp>
      <p:sp>
        <p:nvSpPr>
          <p:cNvPr id="4" name="Slide Number Placeholder 3"/>
          <p:cNvSpPr>
            <a:spLocks noGrp="1"/>
          </p:cNvSpPr>
          <p:nvPr>
            <p:ph type="sldNum" sz="quarter" idx="10"/>
          </p:nvPr>
        </p:nvSpPr>
        <p:spPr/>
        <p:txBody>
          <a:bodyPr/>
          <a:lstStyle/>
          <a:p>
            <a:fld id="{1FE58EC1-D103-4D1B-8911-4E8E31337B29}" type="slidenum">
              <a:rPr lang="en-US" smtClean="0"/>
              <a:t>20</a:t>
            </a:fld>
            <a:endParaRPr lang="en-US"/>
          </a:p>
        </p:txBody>
      </p:sp>
    </p:spTree>
    <p:extLst>
      <p:ext uri="{BB962C8B-B14F-4D97-AF65-F5344CB8AC3E}">
        <p14:creationId xmlns:p14="http://schemas.microsoft.com/office/powerpoint/2010/main" val="284294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Inorganic mercury ingestion can be treated with lavage</a:t>
            </a:r>
            <a:r>
              <a:rPr lang="en-US" baseline="0" dirty="0" smtClean="0"/>
              <a:t> or catharsis, however, care must be taken to prevent dehydration due to large volume loss</a:t>
            </a:r>
          </a:p>
          <a:p>
            <a:r>
              <a:rPr lang="en-US" baseline="0" dirty="0" smtClean="0"/>
              <a:t>Treat with chelation</a:t>
            </a:r>
            <a:endParaRPr lang="en-US" dirty="0"/>
          </a:p>
        </p:txBody>
      </p:sp>
      <p:sp>
        <p:nvSpPr>
          <p:cNvPr id="4" name="Slide Number Placeholder 3"/>
          <p:cNvSpPr>
            <a:spLocks noGrp="1"/>
          </p:cNvSpPr>
          <p:nvPr>
            <p:ph type="sldNum" sz="quarter" idx="10"/>
          </p:nvPr>
        </p:nvSpPr>
        <p:spPr/>
        <p:txBody>
          <a:bodyPr/>
          <a:lstStyle/>
          <a:p>
            <a:fld id="{1FE58EC1-D103-4D1B-8911-4E8E31337B29}" type="slidenum">
              <a:rPr lang="en-US" smtClean="0"/>
              <a:t>22</a:t>
            </a:fld>
            <a:endParaRPr lang="en-US"/>
          </a:p>
        </p:txBody>
      </p:sp>
    </p:spTree>
    <p:extLst>
      <p:ext uri="{BB962C8B-B14F-4D97-AF65-F5344CB8AC3E}">
        <p14:creationId xmlns:p14="http://schemas.microsoft.com/office/powerpoint/2010/main" val="223523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Exposure to mercury has significantly lessened during the last few years because of increased attention to minimizing exposure. In dentistry, for example, ambient mercury concentrations between 1960 and 1970 were frequently approximately 25 mcg/m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present values are below 5 mcg/m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due to improved ventilation and handling of amalgam.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Previously, mercury miners and </a:t>
            </a:r>
            <a:r>
              <a:rPr lang="en-US" sz="1200" kern="1200" dirty="0" err="1" smtClean="0">
                <a:solidFill>
                  <a:schemeClr val="tx1"/>
                </a:solidFill>
                <a:effectLst/>
                <a:latin typeface="+mn-lt"/>
                <a:ea typeface="+mn-ea"/>
                <a:cs typeface="+mn-cs"/>
              </a:rPr>
              <a:t>chloralkali</a:t>
            </a:r>
            <a:r>
              <a:rPr lang="en-US" sz="1200" kern="1200" dirty="0" smtClean="0">
                <a:solidFill>
                  <a:schemeClr val="tx1"/>
                </a:solidFill>
                <a:effectLst/>
                <a:latin typeface="+mn-lt"/>
                <a:ea typeface="+mn-ea"/>
                <a:cs typeface="+mn-cs"/>
              </a:rPr>
              <a:t> industrial workers commonly encountered air concentrations of mercury in excess of 100 mcg/m</a:t>
            </a:r>
            <a:r>
              <a:rPr lang="en-US" sz="1200" kern="1200" baseline="300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a:t>
            </a:r>
            <a:r>
              <a:rPr lang="en-US" sz="1200" b="0" u="sng" kern="1200" dirty="0" smtClean="0">
                <a:solidFill>
                  <a:schemeClr val="tx1"/>
                </a:solidFill>
                <a:effectLst/>
                <a:latin typeface="+mn-lt"/>
                <a:ea typeface="+mn-ea"/>
                <a:cs typeface="+mn-cs"/>
                <a:hlinkClick r:id="rId3"/>
              </a:rPr>
              <a:t>40</a:t>
            </a:r>
            <a:r>
              <a:rPr lang="en-US" sz="1200" kern="1200" dirty="0" smtClean="0">
                <a:solidFill>
                  <a:schemeClr val="tx1"/>
                </a:solidFill>
                <a:effectLst/>
                <a:latin typeface="+mn-lt"/>
                <a:ea typeface="+mn-ea"/>
                <a:cs typeface="+mn-cs"/>
              </a:rPr>
              <a:t>]. Clinically significant health effects including neuropsychological abnormalities, pulmonary toxicity, and renal dysfunction were common at such exposures [</a:t>
            </a:r>
            <a:r>
              <a:rPr lang="en-US" sz="1200" b="0" u="sng" kern="1200" dirty="0" smtClean="0">
                <a:solidFill>
                  <a:schemeClr val="tx1"/>
                </a:solidFill>
                <a:effectLst/>
                <a:latin typeface="+mn-lt"/>
                <a:ea typeface="+mn-ea"/>
                <a:cs typeface="+mn-cs"/>
                <a:hlinkClick r:id="rId4"/>
              </a:rPr>
              <a:t>41,42</a:t>
            </a:r>
            <a:r>
              <a:rPr lang="en-US" sz="1200" kern="1200" dirty="0" smtClean="0">
                <a:solidFill>
                  <a:schemeClr val="tx1"/>
                </a:solidFill>
                <a:effectLst/>
                <a:latin typeface="+mn-lt"/>
                <a:ea typeface="+mn-ea"/>
                <a:cs typeface="+mn-cs"/>
              </a:rPr>
              <a:t>]. The occupational threshold limit value (TLV) has been lowered to 50 mcg/m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or less in most countries. The Federal Occupational Health and Safety Administration (OSHA) in the United States has set a mercury permissible exposure limit (PEL) of 100 mcg/m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(eight-hour time-weighted average [TWA]), but some state OSHA programs regulate a stricter limit at 50 mcg/m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(eight-hour TWA) (United States Department of Labor Occupational Safety &amp; Health Administration. Mercury. </a:t>
            </a:r>
            <a:r>
              <a:rPr lang="en-US" sz="1200" kern="1200" smtClean="0">
                <a:solidFill>
                  <a:schemeClr val="tx1"/>
                </a:solidFill>
                <a:effectLst/>
                <a:latin typeface="+mn-lt"/>
                <a:ea typeface="+mn-ea"/>
                <a:cs typeface="+mn-cs"/>
              </a:rPr>
              <a:t>https://www.osha.gov/SLTC/mercury/standards.html (Accessed on May 22, 2015).</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E58EC1-D103-4D1B-8911-4E8E31337B29}" type="slidenum">
              <a:rPr lang="en-US" smtClean="0"/>
              <a:t>28</a:t>
            </a:fld>
            <a:endParaRPr lang="en-US"/>
          </a:p>
        </p:txBody>
      </p:sp>
    </p:spTree>
    <p:extLst>
      <p:ext uri="{BB962C8B-B14F-4D97-AF65-F5344CB8AC3E}">
        <p14:creationId xmlns:p14="http://schemas.microsoft.com/office/powerpoint/2010/main" val="153816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a:t>
            </a:r>
            <a:r>
              <a:rPr lang="en-US" baseline="0" dirty="0" smtClean="0"/>
              <a:t> urine </a:t>
            </a:r>
            <a:r>
              <a:rPr lang="en-US" baseline="0" dirty="0" err="1" smtClean="0"/>
              <a:t>conc</a:t>
            </a:r>
            <a:r>
              <a:rPr lang="en-US" baseline="0" dirty="0" smtClean="0"/>
              <a:t> of 20 </a:t>
            </a:r>
            <a:r>
              <a:rPr lang="en-US" baseline="0" dirty="0" err="1" smtClean="0"/>
              <a:t>ug</a:t>
            </a:r>
            <a:r>
              <a:rPr lang="en-US" baseline="0" dirty="0" smtClean="0"/>
              <a:t>/L is established for adults; unknown for pediatric patients</a:t>
            </a:r>
            <a:endParaRPr lang="en-US" dirty="0"/>
          </a:p>
        </p:txBody>
      </p:sp>
      <p:sp>
        <p:nvSpPr>
          <p:cNvPr id="4" name="Slide Number Placeholder 3"/>
          <p:cNvSpPr>
            <a:spLocks noGrp="1"/>
          </p:cNvSpPr>
          <p:nvPr>
            <p:ph type="sldNum" sz="quarter" idx="10"/>
          </p:nvPr>
        </p:nvSpPr>
        <p:spPr/>
        <p:txBody>
          <a:bodyPr/>
          <a:lstStyle/>
          <a:p>
            <a:fld id="{1FE58EC1-D103-4D1B-8911-4E8E31337B29}" type="slidenum">
              <a:rPr lang="en-US" smtClean="0"/>
              <a:t>8</a:t>
            </a:fld>
            <a:endParaRPr lang="en-US"/>
          </a:p>
        </p:txBody>
      </p:sp>
    </p:spTree>
    <p:extLst>
      <p:ext uri="{BB962C8B-B14F-4D97-AF65-F5344CB8AC3E}">
        <p14:creationId xmlns:p14="http://schemas.microsoft.com/office/powerpoint/2010/main" val="7729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Mercury</a:t>
            </a:r>
            <a:r>
              <a:rPr lang="en-US" baseline="0" dirty="0" smtClean="0"/>
              <a:t> spill – 6 pounds at a battery manufacturing plant – spill from a drum that was accidentally punctured by a </a:t>
            </a:r>
            <a:r>
              <a:rPr lang="en-US" baseline="0" smtClean="0"/>
              <a:t>fork lift.  </a:t>
            </a:r>
            <a:endParaRPr lang="en-US"/>
          </a:p>
        </p:txBody>
      </p:sp>
      <p:sp>
        <p:nvSpPr>
          <p:cNvPr id="4" name="Slide Number Placeholder 3"/>
          <p:cNvSpPr>
            <a:spLocks noGrp="1"/>
          </p:cNvSpPr>
          <p:nvPr>
            <p:ph type="sldNum" sz="quarter" idx="10"/>
          </p:nvPr>
        </p:nvSpPr>
        <p:spPr/>
        <p:txBody>
          <a:bodyPr/>
          <a:lstStyle/>
          <a:p>
            <a:fld id="{1FE58EC1-D103-4D1B-8911-4E8E31337B29}" type="slidenum">
              <a:rPr lang="en-US" smtClean="0"/>
              <a:t>9</a:t>
            </a:fld>
            <a:endParaRPr lang="en-US"/>
          </a:p>
        </p:txBody>
      </p:sp>
    </p:spTree>
    <p:extLst>
      <p:ext uri="{BB962C8B-B14F-4D97-AF65-F5344CB8AC3E}">
        <p14:creationId xmlns:p14="http://schemas.microsoft.com/office/powerpoint/2010/main" val="138137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-indoor spill of metallic mercury: cover spill with powdered sulfur and discard and contaminated material</a:t>
            </a:r>
          </a:p>
          <a:p>
            <a:r>
              <a:rPr lang="en-US" sz="1200" kern="1200" dirty="0" smtClean="0">
                <a:solidFill>
                  <a:schemeClr val="tx1"/>
                </a:solidFill>
                <a:effectLst/>
                <a:latin typeface="+mn-lt"/>
                <a:ea typeface="+mn-ea"/>
                <a:cs typeface="+mn-cs"/>
              </a:rPr>
              <a:t>-spills can result from thermometer or compact fluorescent light: use self-contained vacuum systems</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Decon</a:t>
            </a:r>
            <a:r>
              <a:rPr lang="en-US" sz="1200" kern="1200" dirty="0" smtClean="0">
                <a:solidFill>
                  <a:schemeClr val="tx1"/>
                </a:solidFill>
                <a:effectLst/>
                <a:latin typeface="+mn-lt"/>
                <a:ea typeface="+mn-ea"/>
                <a:cs typeface="+mn-cs"/>
              </a:rPr>
              <a:t>-gel (polymer based - used to cover mercury - picks mercury up on its sticky surface), mercury vacuums, </a:t>
            </a:r>
            <a:r>
              <a:rPr lang="en-US" sz="1200" kern="1200" dirty="0" err="1" smtClean="0">
                <a:solidFill>
                  <a:schemeClr val="tx1"/>
                </a:solidFill>
                <a:effectLst/>
                <a:latin typeface="+mn-lt"/>
                <a:ea typeface="+mn-ea"/>
                <a:cs typeface="+mn-cs"/>
              </a:rPr>
              <a:t>merc</a:t>
            </a:r>
            <a:r>
              <a:rPr lang="en-US" sz="1200" kern="1200" dirty="0" smtClean="0">
                <a:solidFill>
                  <a:schemeClr val="tx1"/>
                </a:solidFill>
                <a:effectLst/>
                <a:latin typeface="+mn-lt"/>
                <a:ea typeface="+mn-ea"/>
                <a:cs typeface="+mn-cs"/>
              </a:rPr>
              <a:t>-x (sulfide based product that coats the mercury beads and alters structure)</a:t>
            </a:r>
          </a:p>
          <a:p>
            <a:r>
              <a:rPr lang="en-US" sz="1200" kern="1200" dirty="0" smtClean="0">
                <a:solidFill>
                  <a:schemeClr val="tx1"/>
                </a:solidFill>
                <a:effectLst/>
                <a:latin typeface="+mn-lt"/>
                <a:ea typeface="+mn-ea"/>
                <a:cs typeface="+mn-cs"/>
              </a:rPr>
              <a:t>-lightbulb spill at home: duct tape to pick up pieces; double bag and open windows</a:t>
            </a:r>
          </a:p>
          <a:p>
            <a:r>
              <a:rPr lang="en-US" sz="1200" kern="1200" dirty="0" smtClean="0">
                <a:solidFill>
                  <a:schemeClr val="tx1"/>
                </a:solidFill>
                <a:effectLst/>
                <a:latin typeface="+mn-lt"/>
                <a:ea typeface="+mn-ea"/>
                <a:cs typeface="+mn-cs"/>
              </a:rPr>
              <a:t> EPA response team in</a:t>
            </a:r>
            <a:r>
              <a:rPr lang="en-US" sz="1200" kern="1200" baseline="0" dirty="0" smtClean="0">
                <a:solidFill>
                  <a:schemeClr val="tx1"/>
                </a:solidFill>
                <a:effectLst/>
                <a:latin typeface="+mn-lt"/>
                <a:ea typeface="+mn-ea"/>
                <a:cs typeface="+mn-cs"/>
              </a:rPr>
              <a:t> US will use a mercury vapor analyzer to determine mercury vapor concentrations.  The Agency for Toxic Substances and Disease Registry recommends clean up,  ventilation + removal of any mercury-contaminated items such as furniture, carpet, clothing, if concentration greater than 1 </a:t>
            </a:r>
            <a:r>
              <a:rPr lang="en-US" sz="1200" kern="1200" baseline="0" dirty="0" err="1" smtClean="0">
                <a:solidFill>
                  <a:schemeClr val="tx1"/>
                </a:solidFill>
                <a:effectLst/>
                <a:latin typeface="+mn-lt"/>
                <a:ea typeface="+mn-ea"/>
                <a:cs typeface="+mn-cs"/>
              </a:rPr>
              <a:t>ug</a:t>
            </a:r>
            <a:r>
              <a:rPr lang="en-US" sz="1200" kern="1200" baseline="0" dirty="0" smtClean="0">
                <a:solidFill>
                  <a:schemeClr val="tx1"/>
                </a:solidFill>
                <a:effectLst/>
                <a:latin typeface="+mn-lt"/>
                <a:ea typeface="+mn-ea"/>
                <a:cs typeface="+mn-cs"/>
              </a:rPr>
              <a:t>/m3; evacuation if over 10 </a:t>
            </a:r>
            <a:r>
              <a:rPr lang="en-US" sz="1200" kern="1200" baseline="0" dirty="0" err="1" smtClean="0">
                <a:solidFill>
                  <a:schemeClr val="tx1"/>
                </a:solidFill>
                <a:effectLst/>
                <a:latin typeface="+mn-lt"/>
                <a:ea typeface="+mn-ea"/>
                <a:cs typeface="+mn-cs"/>
              </a:rPr>
              <a:t>ug</a:t>
            </a:r>
            <a:r>
              <a:rPr lang="en-US" sz="1200" kern="1200" baseline="0" dirty="0" smtClean="0">
                <a:solidFill>
                  <a:schemeClr val="tx1"/>
                </a:solidFill>
                <a:effectLst/>
                <a:latin typeface="+mn-lt"/>
                <a:ea typeface="+mn-ea"/>
                <a:cs typeface="+mn-cs"/>
              </a:rPr>
              <a:t>/m3.  In this type of exposure, </a:t>
            </a:r>
            <a:r>
              <a:rPr lang="en-US" sz="1200" kern="1200" baseline="0" dirty="0" err="1" smtClean="0">
                <a:solidFill>
                  <a:schemeClr val="tx1"/>
                </a:solidFill>
                <a:effectLst/>
                <a:latin typeface="+mn-lt"/>
                <a:ea typeface="+mn-ea"/>
                <a:cs typeface="+mn-cs"/>
              </a:rPr>
              <a:t>conc</a:t>
            </a:r>
            <a:r>
              <a:rPr lang="en-US" sz="1200" kern="1200" baseline="0" dirty="0" smtClean="0">
                <a:solidFill>
                  <a:schemeClr val="tx1"/>
                </a:solidFill>
                <a:effectLst/>
                <a:latin typeface="+mn-lt"/>
                <a:ea typeface="+mn-ea"/>
                <a:cs typeface="+mn-cs"/>
              </a:rPr>
              <a:t> can be over 600 </a:t>
            </a:r>
            <a:r>
              <a:rPr lang="en-US" sz="1200" kern="1200" baseline="0" dirty="0" err="1" smtClean="0">
                <a:solidFill>
                  <a:schemeClr val="tx1"/>
                </a:solidFill>
                <a:effectLst/>
                <a:latin typeface="+mn-lt"/>
                <a:ea typeface="+mn-ea"/>
                <a:cs typeface="+mn-cs"/>
              </a:rPr>
              <a:t>ug</a:t>
            </a:r>
            <a:r>
              <a:rPr lang="en-US" sz="1200" kern="1200" baseline="0" dirty="0" smtClean="0">
                <a:solidFill>
                  <a:schemeClr val="tx1"/>
                </a:solidFill>
                <a:effectLst/>
                <a:latin typeface="+mn-lt"/>
                <a:ea typeface="+mn-ea"/>
                <a:cs typeface="+mn-cs"/>
              </a:rPr>
              <a:t>/m3.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E58EC1-D103-4D1B-8911-4E8E31337B29}" type="slidenum">
              <a:rPr lang="en-US" smtClean="0"/>
              <a:t>12</a:t>
            </a:fld>
            <a:endParaRPr lang="en-US"/>
          </a:p>
        </p:txBody>
      </p:sp>
    </p:spTree>
    <p:extLst>
      <p:ext uri="{BB962C8B-B14F-4D97-AF65-F5344CB8AC3E}">
        <p14:creationId xmlns:p14="http://schemas.microsoft.com/office/powerpoint/2010/main" val="384099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Hair testing is not useful</a:t>
            </a:r>
            <a:r>
              <a:rPr lang="en-US" baseline="0" dirty="0" smtClean="0"/>
              <a:t> clinically.  However, hair testing has been performed to assess maternal hair for estimate of fetal </a:t>
            </a:r>
            <a:r>
              <a:rPr lang="en-US" baseline="0" dirty="0" err="1" smtClean="0"/>
              <a:t>MeHg</a:t>
            </a:r>
            <a:r>
              <a:rPr lang="en-US" baseline="0" dirty="0" smtClean="0"/>
              <a:t> exposure. </a:t>
            </a:r>
            <a:endParaRPr lang="en-US" dirty="0"/>
          </a:p>
        </p:txBody>
      </p:sp>
      <p:sp>
        <p:nvSpPr>
          <p:cNvPr id="4" name="Slide Number Placeholder 3"/>
          <p:cNvSpPr>
            <a:spLocks noGrp="1"/>
          </p:cNvSpPr>
          <p:nvPr>
            <p:ph type="sldNum" sz="quarter" idx="10"/>
          </p:nvPr>
        </p:nvSpPr>
        <p:spPr/>
        <p:txBody>
          <a:bodyPr/>
          <a:lstStyle/>
          <a:p>
            <a:fld id="{1FE58EC1-D103-4D1B-8911-4E8E31337B29}" type="slidenum">
              <a:rPr lang="en-US" smtClean="0"/>
              <a:t>13</a:t>
            </a:fld>
            <a:endParaRPr lang="en-US"/>
          </a:p>
        </p:txBody>
      </p:sp>
    </p:spTree>
    <p:extLst>
      <p:ext uri="{BB962C8B-B14F-4D97-AF65-F5344CB8AC3E}">
        <p14:creationId xmlns:p14="http://schemas.microsoft.com/office/powerpoint/2010/main" val="109662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for the two individuals involved in clean up after exposure</a:t>
            </a:r>
            <a:endParaRPr lang="en-US" dirty="0"/>
          </a:p>
        </p:txBody>
      </p:sp>
      <p:sp>
        <p:nvSpPr>
          <p:cNvPr id="4" name="Slide Number Placeholder 3"/>
          <p:cNvSpPr>
            <a:spLocks noGrp="1"/>
          </p:cNvSpPr>
          <p:nvPr>
            <p:ph type="sldNum" sz="quarter" idx="10"/>
          </p:nvPr>
        </p:nvSpPr>
        <p:spPr/>
        <p:txBody>
          <a:bodyPr/>
          <a:lstStyle/>
          <a:p>
            <a:fld id="{1FE58EC1-D103-4D1B-8911-4E8E31337B29}" type="slidenum">
              <a:rPr lang="en-US" smtClean="0"/>
              <a:t>14</a:t>
            </a:fld>
            <a:endParaRPr lang="en-US"/>
          </a:p>
        </p:txBody>
      </p:sp>
    </p:spTree>
    <p:extLst>
      <p:ext uri="{BB962C8B-B14F-4D97-AF65-F5344CB8AC3E}">
        <p14:creationId xmlns:p14="http://schemas.microsoft.com/office/powerpoint/2010/main" val="2916697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58EC1-D103-4D1B-8911-4E8E31337B29}" type="slidenum">
              <a:rPr lang="en-US" smtClean="0"/>
              <a:t>15</a:t>
            </a:fld>
            <a:endParaRPr lang="en-US"/>
          </a:p>
        </p:txBody>
      </p:sp>
    </p:spTree>
    <p:extLst>
      <p:ext uri="{BB962C8B-B14F-4D97-AF65-F5344CB8AC3E}">
        <p14:creationId xmlns:p14="http://schemas.microsoft.com/office/powerpoint/2010/main" val="186382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peds</a:t>
            </a:r>
            <a:r>
              <a:rPr lang="en-US" sz="1200" kern="1200" dirty="0" smtClean="0">
                <a:solidFill>
                  <a:schemeClr val="tx1"/>
                </a:solidFill>
                <a:effectLst/>
                <a:latin typeface="+mn-lt"/>
                <a:ea typeface="+mn-ea"/>
                <a:cs typeface="+mn-cs"/>
              </a:rPr>
              <a:t>: 350 mg/m2 TID X 5 days, then 350 mg/m2 BID for 14 days</a:t>
            </a:r>
          </a:p>
          <a:p>
            <a:r>
              <a:rPr lang="en-US" sz="1200" kern="1200" dirty="0" smtClean="0">
                <a:solidFill>
                  <a:schemeClr val="tx1"/>
                </a:solidFill>
                <a:effectLst/>
                <a:latin typeface="+mn-lt"/>
                <a:ea typeface="+mn-ea"/>
                <a:cs typeface="+mn-cs"/>
              </a:rPr>
              <a:t>-adults: 10 mg/kg TID for 5 days, then 10 mg/kg BID for 14 d</a:t>
            </a:r>
          </a:p>
          <a:p>
            <a:r>
              <a:rPr lang="en-US" sz="1200" kern="1200" dirty="0" smtClean="0">
                <a:solidFill>
                  <a:schemeClr val="tx1"/>
                </a:solidFill>
                <a:effectLst/>
                <a:latin typeface="+mn-lt"/>
                <a:ea typeface="+mn-ea"/>
                <a:cs typeface="+mn-cs"/>
              </a:rPr>
              <a:t>-can repeat courses but recommend 2 weeks between courses</a:t>
            </a:r>
          </a:p>
          <a:p>
            <a:r>
              <a:rPr lang="en-US" sz="1200" kern="1200" dirty="0" smtClean="0">
                <a:solidFill>
                  <a:schemeClr val="tx1"/>
                </a:solidFill>
                <a:effectLst/>
                <a:latin typeface="+mn-lt"/>
                <a:ea typeface="+mn-ea"/>
                <a:cs typeface="+mn-cs"/>
              </a:rPr>
              <a:t>-available in 100mg bead-filled capsules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-rebound after treatment: 60% drop over 5 days, then stays stable until DMSA stopped, then rebound after treatment to 20-40% lower than pre-DMSA level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-BAL cannot be used for organic</a:t>
            </a:r>
            <a:r>
              <a:rPr lang="en-US" sz="1200" b="1" kern="1200" baseline="0" dirty="0" smtClean="0">
                <a:solidFill>
                  <a:schemeClr val="tx1"/>
                </a:solidFill>
                <a:effectLst/>
                <a:latin typeface="+mn-lt"/>
                <a:ea typeface="+mn-ea"/>
                <a:cs typeface="+mn-cs"/>
              </a:rPr>
              <a:t> mercury exposure because it increases </a:t>
            </a:r>
            <a:r>
              <a:rPr lang="en-US" sz="1200" b="1" kern="1200" baseline="0" dirty="0" err="1" smtClean="0">
                <a:solidFill>
                  <a:schemeClr val="tx1"/>
                </a:solidFill>
                <a:effectLst/>
                <a:latin typeface="+mn-lt"/>
                <a:ea typeface="+mn-ea"/>
                <a:cs typeface="+mn-cs"/>
              </a:rPr>
              <a:t>conc</a:t>
            </a:r>
            <a:r>
              <a:rPr lang="en-US" sz="1200" b="1" kern="1200" baseline="0" dirty="0" smtClean="0">
                <a:solidFill>
                  <a:schemeClr val="tx1"/>
                </a:solidFill>
                <a:effectLst/>
                <a:latin typeface="+mn-lt"/>
                <a:ea typeface="+mn-ea"/>
                <a:cs typeface="+mn-cs"/>
              </a:rPr>
              <a:t> of </a:t>
            </a:r>
            <a:r>
              <a:rPr lang="en-US" sz="1200" b="1" kern="1200" baseline="0" dirty="0" err="1" smtClean="0">
                <a:solidFill>
                  <a:schemeClr val="tx1"/>
                </a:solidFill>
                <a:effectLst/>
                <a:latin typeface="+mn-lt"/>
                <a:ea typeface="+mn-ea"/>
                <a:cs typeface="+mn-cs"/>
              </a:rPr>
              <a:t>MeHg</a:t>
            </a:r>
            <a:r>
              <a:rPr lang="en-US" sz="1200" b="1" kern="1200" baseline="0" dirty="0" smtClean="0">
                <a:solidFill>
                  <a:schemeClr val="tx1"/>
                </a:solidFill>
                <a:effectLst/>
                <a:latin typeface="+mn-lt"/>
                <a:ea typeface="+mn-ea"/>
                <a:cs typeface="+mn-cs"/>
              </a:rPr>
              <a:t> in the brain – however, ok to treat </a:t>
            </a:r>
            <a:r>
              <a:rPr lang="en-US" sz="1200" b="1" kern="1200" baseline="0" dirty="0" err="1" smtClean="0">
                <a:solidFill>
                  <a:schemeClr val="tx1"/>
                </a:solidFill>
                <a:effectLst/>
                <a:latin typeface="+mn-lt"/>
                <a:ea typeface="+mn-ea"/>
                <a:cs typeface="+mn-cs"/>
              </a:rPr>
              <a:t>phenylmercury</a:t>
            </a:r>
            <a:r>
              <a:rPr lang="en-US" sz="1200" b="1" kern="1200" baseline="0" dirty="0" smtClean="0">
                <a:solidFill>
                  <a:schemeClr val="tx1"/>
                </a:solidFill>
                <a:effectLst/>
                <a:latin typeface="+mn-lt"/>
                <a:ea typeface="+mn-ea"/>
                <a:cs typeface="+mn-cs"/>
              </a:rPr>
              <a:t> poisoning because </a:t>
            </a:r>
            <a:r>
              <a:rPr lang="en-US" sz="1200" b="1" kern="1200" baseline="0" dirty="0" err="1" smtClean="0">
                <a:solidFill>
                  <a:schemeClr val="tx1"/>
                </a:solidFill>
                <a:effectLst/>
                <a:latin typeface="+mn-lt"/>
                <a:ea typeface="+mn-ea"/>
                <a:cs typeface="+mn-cs"/>
              </a:rPr>
              <a:t>phenylmercury</a:t>
            </a:r>
            <a:r>
              <a:rPr lang="en-US" sz="1200" b="1" kern="1200" baseline="0" dirty="0" smtClean="0">
                <a:solidFill>
                  <a:schemeClr val="tx1"/>
                </a:solidFill>
                <a:effectLst/>
                <a:latin typeface="+mn-lt"/>
                <a:ea typeface="+mn-ea"/>
                <a:cs typeface="+mn-cs"/>
              </a:rPr>
              <a:t> is rapidly oxidized to Hg2+ in the body and therefore acts </a:t>
            </a:r>
            <a:r>
              <a:rPr lang="en-US" sz="1200" b="1" kern="1200" baseline="0" dirty="0" err="1" smtClean="0">
                <a:solidFill>
                  <a:schemeClr val="tx1"/>
                </a:solidFill>
                <a:effectLst/>
                <a:latin typeface="+mn-lt"/>
                <a:ea typeface="+mn-ea"/>
                <a:cs typeface="+mn-cs"/>
              </a:rPr>
              <a:t>mre</a:t>
            </a:r>
            <a:r>
              <a:rPr lang="en-US" sz="1200" b="1" kern="1200" baseline="0" dirty="0" smtClean="0">
                <a:solidFill>
                  <a:schemeClr val="tx1"/>
                </a:solidFill>
                <a:effectLst/>
                <a:latin typeface="+mn-lt"/>
                <a:ea typeface="+mn-ea"/>
                <a:cs typeface="+mn-cs"/>
              </a:rPr>
              <a:t> like inorganic mercury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There is no antidote for organic mercury exposure – supportive care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E58EC1-D103-4D1B-8911-4E8E31337B29}" type="slidenum">
              <a:rPr lang="en-US" smtClean="0"/>
              <a:t>16</a:t>
            </a:fld>
            <a:endParaRPr lang="en-US"/>
          </a:p>
        </p:txBody>
      </p:sp>
    </p:spTree>
    <p:extLst>
      <p:ext uri="{BB962C8B-B14F-4D97-AF65-F5344CB8AC3E}">
        <p14:creationId xmlns:p14="http://schemas.microsoft.com/office/powerpoint/2010/main" val="197877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Industrial processes that produce mercury containing</a:t>
            </a:r>
            <a:r>
              <a:rPr lang="en-US" baseline="0" dirty="0" smtClean="0"/>
              <a:t> effluents: chlorine and caustic soda production; mining, ore processing, metallurgy, electroplating, chemical manufacturing, ink manufacturing, paper milling, leather tanning, textile manufacturing and pharmaceutical production.</a:t>
            </a:r>
          </a:p>
          <a:p>
            <a:r>
              <a:rPr lang="en-US" baseline="0" dirty="0" smtClean="0"/>
              <a:t>In US, food sold for dietary consumption cannot have more than 1 ppm of mercury</a:t>
            </a:r>
          </a:p>
          <a:p>
            <a:r>
              <a:rPr lang="en-US" baseline="0" dirty="0" smtClean="0"/>
              <a:t>-In US, interior and exterior latex paints contained </a:t>
            </a:r>
            <a:r>
              <a:rPr lang="en-US" baseline="0" dirty="0" err="1" smtClean="0"/>
              <a:t>organomercury</a:t>
            </a:r>
            <a:r>
              <a:rPr lang="en-US" baseline="0" dirty="0" smtClean="0"/>
              <a:t> compounds such as </a:t>
            </a:r>
            <a:r>
              <a:rPr lang="en-US" baseline="0" dirty="0" err="1" smtClean="0"/>
              <a:t>phenylmercury</a:t>
            </a:r>
            <a:r>
              <a:rPr lang="en-US" baseline="0" dirty="0" smtClean="0"/>
              <a:t> acetate – child in Michigan, US with </a:t>
            </a:r>
            <a:r>
              <a:rPr lang="en-US" baseline="0" dirty="0" err="1" smtClean="0"/>
              <a:t>acrodynia</a:t>
            </a:r>
            <a:r>
              <a:rPr lang="en-US" baseline="0" dirty="0" smtClean="0"/>
              <a:t> in 1989 from living in home painted with such paint.  EPA recommended discontinuation of mercury use in indoor paints in 1990 and in exterior pain in 1991.  Since partially used cans are kept for re-painting, and because not all countries regulate use of mercury in paints, exposures may continue.</a:t>
            </a:r>
          </a:p>
          <a:p>
            <a:r>
              <a:rPr lang="en-US" baseline="0" dirty="0" smtClean="0"/>
              <a:t>-</a:t>
            </a:r>
            <a:r>
              <a:rPr lang="en-US" baseline="0" dirty="0" err="1" smtClean="0"/>
              <a:t>Mercurials</a:t>
            </a:r>
            <a:r>
              <a:rPr lang="en-US" baseline="0" dirty="0" smtClean="0"/>
              <a:t> have been used for cathartics, diuretics, </a:t>
            </a:r>
            <a:r>
              <a:rPr lang="en-US" baseline="0" dirty="0" err="1" smtClean="0"/>
              <a:t>antisyphilitics</a:t>
            </a:r>
            <a:r>
              <a:rPr lang="en-US" baseline="0" dirty="0" smtClean="0"/>
              <a:t>, antiseptics, </a:t>
            </a:r>
            <a:r>
              <a:rPr lang="en-US" baseline="0" dirty="0" err="1" smtClean="0"/>
              <a:t>antipruritics</a:t>
            </a:r>
            <a:r>
              <a:rPr lang="en-US" baseline="0" dirty="0" smtClean="0"/>
              <a:t>, anti-inflammatories, </a:t>
            </a:r>
            <a:r>
              <a:rPr lang="en-US" baseline="0" dirty="0" err="1" smtClean="0"/>
              <a:t>antiparasitics</a:t>
            </a:r>
            <a:r>
              <a:rPr lang="en-US" baseline="0" dirty="0" smtClean="0"/>
              <a:t>. </a:t>
            </a:r>
          </a:p>
          <a:p>
            <a:r>
              <a:rPr lang="en-US" baseline="0" dirty="0" smtClean="0"/>
              <a:t>-Latin and </a:t>
            </a:r>
            <a:r>
              <a:rPr lang="en-US" baseline="0" dirty="0" err="1" smtClean="0"/>
              <a:t>Carribean</a:t>
            </a:r>
            <a:r>
              <a:rPr lang="en-US" baseline="0" dirty="0" smtClean="0"/>
              <a:t> cultures: folk remedies for GI illness and in occult practices</a:t>
            </a:r>
          </a:p>
          <a:p>
            <a:r>
              <a:rPr lang="en-US" baseline="0" dirty="0" smtClean="0"/>
              <a:t>-</a:t>
            </a:r>
            <a:r>
              <a:rPr lang="en-US" baseline="0" dirty="0" err="1" smtClean="0"/>
              <a:t>Perservatives</a:t>
            </a:r>
            <a:r>
              <a:rPr lang="en-US" baseline="0" dirty="0" smtClean="0"/>
              <a:t> in eye drops, ointments, nasal sprays, vaccines</a:t>
            </a:r>
          </a:p>
          <a:p>
            <a:r>
              <a:rPr lang="en-US" baseline="0" dirty="0" smtClean="0"/>
              <a:t>-Amalgam use: under 1% of daily mercury vapor dose that is considered </a:t>
            </a:r>
            <a:r>
              <a:rPr lang="en-US" baseline="0" dirty="0" err="1" smtClean="0"/>
              <a:t>safex</a:t>
            </a:r>
            <a:endParaRPr lang="en-US" dirty="0"/>
          </a:p>
        </p:txBody>
      </p:sp>
      <p:sp>
        <p:nvSpPr>
          <p:cNvPr id="4" name="Slide Number Placeholder 3"/>
          <p:cNvSpPr>
            <a:spLocks noGrp="1"/>
          </p:cNvSpPr>
          <p:nvPr>
            <p:ph type="sldNum" sz="quarter" idx="10"/>
          </p:nvPr>
        </p:nvSpPr>
        <p:spPr/>
        <p:txBody>
          <a:bodyPr/>
          <a:lstStyle/>
          <a:p>
            <a:fld id="{1FE58EC1-D103-4D1B-8911-4E8E31337B29}" type="slidenum">
              <a:rPr lang="en-US" smtClean="0"/>
              <a:t>18</a:t>
            </a:fld>
            <a:endParaRPr lang="en-US"/>
          </a:p>
        </p:txBody>
      </p:sp>
    </p:spTree>
    <p:extLst>
      <p:ext uri="{BB962C8B-B14F-4D97-AF65-F5344CB8AC3E}">
        <p14:creationId xmlns:p14="http://schemas.microsoft.com/office/powerpoint/2010/main" val="214158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9/10/2015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9/10/2015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Heavy Metals</a:t>
            </a:r>
            <a:endParaRPr lang="en-US" dirty="0"/>
          </a:p>
        </p:txBody>
      </p:sp>
      <p:sp>
        <p:nvSpPr>
          <p:cNvPr id="3" name="Subtitle 2"/>
          <p:cNvSpPr>
            <a:spLocks noGrp="1"/>
          </p:cNvSpPr>
          <p:nvPr>
            <p:ph type="subTitle" idx="1"/>
          </p:nvPr>
        </p:nvSpPr>
        <p:spPr/>
        <p:txBody>
          <a:bodyPr/>
          <a:lstStyle/>
          <a:p>
            <a:r>
              <a:rPr lang="en-US" dirty="0" smtClean="0"/>
              <a:t>Gillian Beauchamp, MD</a:t>
            </a:r>
            <a:endParaRPr lang="en-US" dirty="0"/>
          </a:p>
        </p:txBody>
      </p:sp>
    </p:spTree>
    <p:extLst>
      <p:ext uri="{BB962C8B-B14F-4D97-AF65-F5344CB8AC3E}">
        <p14:creationId xmlns:p14="http://schemas.microsoft.com/office/powerpoint/2010/main" val="291287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What toxic exposure do you suspect?</a:t>
            </a:r>
          </a:p>
          <a:p>
            <a:r>
              <a:rPr lang="en-US" dirty="0" smtClean="0"/>
              <a:t>Is decontamination needed to protect emergency department staff?</a:t>
            </a:r>
          </a:p>
          <a:p>
            <a:r>
              <a:rPr lang="en-US" dirty="0" smtClean="0"/>
              <a:t>What tests do you want to order?</a:t>
            </a:r>
          </a:p>
          <a:p>
            <a:r>
              <a:rPr lang="en-US" dirty="0" smtClean="0"/>
              <a:t>Is any treatment necessary?</a:t>
            </a:r>
          </a:p>
        </p:txBody>
      </p:sp>
    </p:spTree>
    <p:extLst>
      <p:ext uri="{BB962C8B-B14F-4D97-AF65-F5344CB8AC3E}">
        <p14:creationId xmlns:p14="http://schemas.microsoft.com/office/powerpoint/2010/main" val="107650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toxic exposure do you suspect?</a:t>
            </a:r>
            <a:endParaRPr lang="en-US" dirty="0"/>
          </a:p>
        </p:txBody>
      </p:sp>
      <p:sp>
        <p:nvSpPr>
          <p:cNvPr id="3" name="Content Placeholder 2"/>
          <p:cNvSpPr>
            <a:spLocks noGrp="1"/>
          </p:cNvSpPr>
          <p:nvPr>
            <p:ph idx="1"/>
          </p:nvPr>
        </p:nvSpPr>
        <p:spPr/>
        <p:txBody>
          <a:bodyPr/>
          <a:lstStyle/>
          <a:p>
            <a:r>
              <a:rPr lang="en-US" dirty="0" smtClean="0"/>
              <a:t>Elemental mercury exposure</a:t>
            </a:r>
            <a:endParaRPr lang="en-US" dirty="0"/>
          </a:p>
        </p:txBody>
      </p:sp>
    </p:spTree>
    <p:extLst>
      <p:ext uri="{BB962C8B-B14F-4D97-AF65-F5344CB8AC3E}">
        <p14:creationId xmlns:p14="http://schemas.microsoft.com/office/powerpoint/2010/main" val="183739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decontamination needed?</a:t>
            </a:r>
            <a:endParaRPr lang="en-US" dirty="0"/>
          </a:p>
        </p:txBody>
      </p:sp>
      <p:sp>
        <p:nvSpPr>
          <p:cNvPr id="3" name="Content Placeholder 2"/>
          <p:cNvSpPr>
            <a:spLocks noGrp="1"/>
          </p:cNvSpPr>
          <p:nvPr>
            <p:ph idx="1"/>
          </p:nvPr>
        </p:nvSpPr>
        <p:spPr/>
        <p:txBody>
          <a:bodyPr/>
          <a:lstStyle/>
          <a:p>
            <a:r>
              <a:rPr lang="en-US" dirty="0" smtClean="0"/>
              <a:t>Elemental mercury vapors can cause toxicity</a:t>
            </a:r>
          </a:p>
          <a:p>
            <a:pPr lvl="1"/>
            <a:r>
              <a:rPr lang="en-US" dirty="0" smtClean="0"/>
              <a:t>Remove and bag clothing</a:t>
            </a:r>
          </a:p>
          <a:p>
            <a:pPr lvl="1"/>
            <a:r>
              <a:rPr lang="en-US" dirty="0" smtClean="0"/>
              <a:t>Wash skin of patients</a:t>
            </a:r>
          </a:p>
          <a:p>
            <a:r>
              <a:rPr lang="en-US" dirty="0" smtClean="0"/>
              <a:t>Dermal absorption of elemental mercury is minimal</a:t>
            </a:r>
          </a:p>
          <a:p>
            <a:r>
              <a:rPr lang="en-US" dirty="0" smtClean="0"/>
              <a:t>Proper removal of mercury must be performed at the work site</a:t>
            </a:r>
          </a:p>
          <a:p>
            <a:pPr lvl="1"/>
            <a:r>
              <a:rPr lang="en-US" dirty="0" smtClean="0"/>
              <a:t>Spill may be covered with powdered sulfur (Merc-X), bagged and discarded</a:t>
            </a:r>
          </a:p>
          <a:p>
            <a:pPr lvl="1"/>
            <a:r>
              <a:rPr lang="en-US" dirty="0" smtClean="0"/>
              <a:t>Polymer-based decontamination gel can be used to adhere to, and remove mercury</a:t>
            </a:r>
          </a:p>
          <a:p>
            <a:pPr lvl="1"/>
            <a:r>
              <a:rPr lang="en-US" dirty="0" smtClean="0"/>
              <a:t>Open windows in space</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89120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tests do you want to order?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Chest X-ray</a:t>
            </a:r>
          </a:p>
          <a:p>
            <a:pPr lvl="1"/>
            <a:r>
              <a:rPr lang="en-US" dirty="0" smtClean="0"/>
              <a:t>Interstitial pneumonitis</a:t>
            </a:r>
          </a:p>
          <a:p>
            <a:pPr lvl="1"/>
            <a:r>
              <a:rPr lang="en-US" dirty="0" smtClean="0"/>
              <a:t>Pulmonary edema</a:t>
            </a:r>
          </a:p>
          <a:p>
            <a:r>
              <a:rPr lang="en-US" dirty="0" smtClean="0"/>
              <a:t>Renal function and electrolytes</a:t>
            </a:r>
          </a:p>
          <a:p>
            <a:r>
              <a:rPr lang="en-US" dirty="0" smtClean="0"/>
              <a:t>Blood mercury concentration</a:t>
            </a:r>
          </a:p>
          <a:p>
            <a:pPr lvl="1"/>
            <a:r>
              <a:rPr lang="en-US" dirty="0" smtClean="0"/>
              <a:t>&gt; 5 </a:t>
            </a:r>
            <a:r>
              <a:rPr lang="en-US" dirty="0" err="1" smtClean="0"/>
              <a:t>ug</a:t>
            </a:r>
            <a:r>
              <a:rPr lang="en-US" dirty="0" smtClean="0"/>
              <a:t>/L + symptoms warrants treatment</a:t>
            </a:r>
          </a:p>
          <a:p>
            <a:r>
              <a:rPr lang="en-US" dirty="0" smtClean="0"/>
              <a:t>24 hour urine mercury concentration</a:t>
            </a:r>
          </a:p>
          <a:p>
            <a:pPr lvl="1"/>
            <a:r>
              <a:rPr lang="en-US" dirty="0" smtClean="0"/>
              <a:t>Non-metal, plastic container</a:t>
            </a:r>
          </a:p>
          <a:p>
            <a:pPr lvl="1"/>
            <a:r>
              <a:rPr lang="en-US" dirty="0" smtClean="0"/>
              <a:t>20 </a:t>
            </a:r>
            <a:r>
              <a:rPr lang="en-US" dirty="0" err="1" smtClean="0"/>
              <a:t>ug</a:t>
            </a:r>
            <a:r>
              <a:rPr lang="en-US" dirty="0" smtClean="0"/>
              <a:t>/L is adult background concentration</a:t>
            </a:r>
          </a:p>
          <a:p>
            <a:pPr lvl="1"/>
            <a:r>
              <a:rPr lang="en-US" dirty="0" smtClean="0"/>
              <a:t>20-200 </a:t>
            </a:r>
            <a:r>
              <a:rPr lang="en-US" dirty="0" err="1" smtClean="0"/>
              <a:t>ug</a:t>
            </a:r>
            <a:r>
              <a:rPr lang="en-US" dirty="0" smtClean="0"/>
              <a:t>/L – tremor</a:t>
            </a:r>
          </a:p>
          <a:p>
            <a:pPr lvl="1"/>
            <a:r>
              <a:rPr lang="en-US" dirty="0" smtClean="0"/>
              <a:t>200-500 </a:t>
            </a:r>
            <a:r>
              <a:rPr lang="en-US" dirty="0" err="1" smtClean="0"/>
              <a:t>ug</a:t>
            </a:r>
            <a:r>
              <a:rPr lang="en-US" dirty="0" smtClean="0"/>
              <a:t>/L – irritability, memory loss, kidney injury</a:t>
            </a:r>
          </a:p>
          <a:p>
            <a:pPr lvl="1"/>
            <a:r>
              <a:rPr lang="en-US" dirty="0" smtClean="0"/>
              <a:t>500-1000 </a:t>
            </a:r>
            <a:r>
              <a:rPr lang="en-US" dirty="0" err="1" smtClean="0"/>
              <a:t>ug</a:t>
            </a:r>
            <a:r>
              <a:rPr lang="en-US" dirty="0" smtClean="0"/>
              <a:t>/L – gingivitis, CNS disturbances</a:t>
            </a:r>
            <a:endParaRPr lang="en-US" dirty="0"/>
          </a:p>
        </p:txBody>
      </p:sp>
    </p:spTree>
    <p:extLst>
      <p:ext uri="{BB962C8B-B14F-4D97-AF65-F5344CB8AC3E}">
        <p14:creationId xmlns:p14="http://schemas.microsoft.com/office/powerpoint/2010/main" val="1744812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Results</a:t>
            </a:r>
            <a:endParaRPr lang="en-US" dirty="0"/>
          </a:p>
        </p:txBody>
      </p:sp>
      <p:sp>
        <p:nvSpPr>
          <p:cNvPr id="3" name="Content Placeholder 2"/>
          <p:cNvSpPr>
            <a:spLocks noGrp="1"/>
          </p:cNvSpPr>
          <p:nvPr>
            <p:ph idx="1"/>
          </p:nvPr>
        </p:nvSpPr>
        <p:spPr/>
        <p:txBody>
          <a:bodyPr/>
          <a:lstStyle/>
          <a:p>
            <a:r>
              <a:rPr lang="en-US" dirty="0" smtClean="0"/>
              <a:t>CXR: with mild pulmonary edema</a:t>
            </a:r>
          </a:p>
          <a:p>
            <a:pPr lvl="1"/>
            <a:r>
              <a:rPr lang="en-US" dirty="0" smtClean="0"/>
              <a:t>Observation overnight until symptoms improve</a:t>
            </a:r>
          </a:p>
          <a:p>
            <a:r>
              <a:rPr lang="en-US" dirty="0" smtClean="0"/>
              <a:t>Building mercury concentration 673 </a:t>
            </a:r>
            <a:r>
              <a:rPr lang="en-US" dirty="0" err="1" smtClean="0"/>
              <a:t>ug</a:t>
            </a:r>
            <a:r>
              <a:rPr lang="en-US" dirty="0" smtClean="0"/>
              <a:t>/m3</a:t>
            </a:r>
          </a:p>
          <a:p>
            <a:pPr lvl="1"/>
            <a:r>
              <a:rPr lang="en-US" dirty="0" smtClean="0"/>
              <a:t>HAZMAT team disposes of mercury and opens area for 24 hours</a:t>
            </a:r>
          </a:p>
          <a:p>
            <a:r>
              <a:rPr lang="en-US" dirty="0" smtClean="0"/>
              <a:t>Blood mercury: 134 </a:t>
            </a:r>
            <a:r>
              <a:rPr lang="en-US" dirty="0" err="1" smtClean="0"/>
              <a:t>ug</a:t>
            </a:r>
            <a:r>
              <a:rPr lang="en-US" dirty="0" smtClean="0"/>
              <a:t>/L and 215 </a:t>
            </a:r>
            <a:r>
              <a:rPr lang="en-US" dirty="0" err="1" smtClean="0"/>
              <a:t>ug</a:t>
            </a:r>
            <a:r>
              <a:rPr lang="en-US" dirty="0" smtClean="0"/>
              <a:t>/L</a:t>
            </a:r>
          </a:p>
        </p:txBody>
      </p:sp>
    </p:spTree>
    <p:extLst>
      <p:ext uri="{BB962C8B-B14F-4D97-AF65-F5344CB8AC3E}">
        <p14:creationId xmlns:p14="http://schemas.microsoft.com/office/powerpoint/2010/main" val="263229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any treatment needed?</a:t>
            </a:r>
            <a:endParaRPr lang="en-US" dirty="0"/>
          </a:p>
        </p:txBody>
      </p:sp>
      <p:sp>
        <p:nvSpPr>
          <p:cNvPr id="3" name="Content Placeholder 2"/>
          <p:cNvSpPr>
            <a:spLocks noGrp="1"/>
          </p:cNvSpPr>
          <p:nvPr>
            <p:ph idx="1"/>
          </p:nvPr>
        </p:nvSpPr>
        <p:spPr/>
        <p:txBody>
          <a:bodyPr/>
          <a:lstStyle/>
          <a:p>
            <a:r>
              <a:rPr lang="en-US" dirty="0" smtClean="0"/>
              <a:t>6 patients had improvement in their symptoms in the ED</a:t>
            </a:r>
          </a:p>
          <a:p>
            <a:pPr lvl="1"/>
            <a:r>
              <a:rPr lang="en-US" dirty="0" smtClean="0"/>
              <a:t>Discharge home with PCP follow up for urine mercury every 2 weeks until below  20 </a:t>
            </a:r>
            <a:r>
              <a:rPr lang="en-US" dirty="0" err="1" smtClean="0"/>
              <a:t>ug</a:t>
            </a:r>
            <a:r>
              <a:rPr lang="en-US" dirty="0" smtClean="0"/>
              <a:t>/L</a:t>
            </a:r>
          </a:p>
          <a:p>
            <a:r>
              <a:rPr lang="en-US" dirty="0" smtClean="0"/>
              <a:t>2 patients remained symptomatic</a:t>
            </a:r>
          </a:p>
          <a:p>
            <a:pPr lvl="1"/>
            <a:r>
              <a:rPr lang="en-US" dirty="0" smtClean="0"/>
              <a:t>Admitted for repeat CXR in am</a:t>
            </a:r>
          </a:p>
          <a:p>
            <a:pPr lvl="1"/>
            <a:r>
              <a:rPr lang="en-US" dirty="0" smtClean="0"/>
              <a:t>IVF overnight for fluid losses due to GI effects </a:t>
            </a:r>
          </a:p>
          <a:p>
            <a:pPr lvl="1"/>
            <a:r>
              <a:rPr lang="en-US" dirty="0"/>
              <a:t>H</a:t>
            </a:r>
            <a:r>
              <a:rPr lang="en-US" dirty="0" smtClean="0"/>
              <a:t>emodynamic monitoring</a:t>
            </a:r>
          </a:p>
          <a:p>
            <a:pPr lvl="1"/>
            <a:r>
              <a:rPr lang="en-US" dirty="0" smtClean="0"/>
              <a:t>Discharge home when asymptomatic</a:t>
            </a:r>
          </a:p>
          <a:p>
            <a:pPr lvl="1"/>
            <a:r>
              <a:rPr lang="en-US" dirty="0" smtClean="0"/>
              <a:t>Chelation with </a:t>
            </a:r>
            <a:r>
              <a:rPr lang="en-US" dirty="0" err="1" smtClean="0"/>
              <a:t>dimercaptosuccinic</a:t>
            </a:r>
            <a:r>
              <a:rPr lang="en-US" dirty="0" smtClean="0"/>
              <a:t> acid: DMSA</a:t>
            </a:r>
          </a:p>
          <a:p>
            <a:endParaRPr lang="en-US" dirty="0"/>
          </a:p>
        </p:txBody>
      </p:sp>
    </p:spTree>
    <p:extLst>
      <p:ext uri="{BB962C8B-B14F-4D97-AF65-F5344CB8AC3E}">
        <p14:creationId xmlns:p14="http://schemas.microsoft.com/office/powerpoint/2010/main" val="303606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Chelation</a:t>
            </a:r>
            <a:endParaRPr lang="en-US" dirty="0"/>
          </a:p>
        </p:txBody>
      </p:sp>
      <p:sp>
        <p:nvSpPr>
          <p:cNvPr id="3" name="Content Placeholder 2"/>
          <p:cNvSpPr>
            <a:spLocks noGrp="1"/>
          </p:cNvSpPr>
          <p:nvPr>
            <p:ph idx="1"/>
          </p:nvPr>
        </p:nvSpPr>
        <p:spPr/>
        <p:txBody>
          <a:bodyPr/>
          <a:lstStyle/>
          <a:p>
            <a:r>
              <a:rPr lang="en-US" dirty="0" smtClean="0"/>
              <a:t>Oral </a:t>
            </a:r>
            <a:r>
              <a:rPr lang="en-US" dirty="0" err="1" smtClean="0"/>
              <a:t>Succimer</a:t>
            </a:r>
            <a:r>
              <a:rPr lang="en-US" dirty="0" smtClean="0"/>
              <a:t> (DMSA)</a:t>
            </a:r>
          </a:p>
          <a:p>
            <a:pPr lvl="1"/>
            <a:r>
              <a:rPr lang="en-US" dirty="0" smtClean="0"/>
              <a:t>Pediatric: </a:t>
            </a:r>
            <a:r>
              <a:rPr lang="en-US" dirty="0"/>
              <a:t>350 mg/m2 TID X 5 days, then 350 mg/m2 BID for 14 </a:t>
            </a:r>
            <a:r>
              <a:rPr lang="en-US" dirty="0" smtClean="0"/>
              <a:t>days</a:t>
            </a:r>
          </a:p>
          <a:p>
            <a:pPr lvl="1"/>
            <a:r>
              <a:rPr lang="en-US" dirty="0"/>
              <a:t>A</a:t>
            </a:r>
            <a:r>
              <a:rPr lang="en-US" dirty="0" smtClean="0"/>
              <a:t>dults</a:t>
            </a:r>
            <a:r>
              <a:rPr lang="en-US" dirty="0"/>
              <a:t>: 10 mg/kg TID for 5 days, then 10 mg/kg BID for 14 </a:t>
            </a:r>
            <a:r>
              <a:rPr lang="en-US" dirty="0" smtClean="0"/>
              <a:t>d</a:t>
            </a:r>
          </a:p>
          <a:p>
            <a:pPr lvl="1"/>
            <a:r>
              <a:rPr lang="en-US" dirty="0"/>
              <a:t>C</a:t>
            </a:r>
            <a:r>
              <a:rPr lang="en-US" dirty="0" smtClean="0"/>
              <a:t>an </a:t>
            </a:r>
            <a:r>
              <a:rPr lang="en-US" dirty="0"/>
              <a:t>repeat courses but recommend 2 weeks between </a:t>
            </a:r>
            <a:r>
              <a:rPr lang="en-US" dirty="0" smtClean="0"/>
              <a:t>courses</a:t>
            </a:r>
          </a:p>
          <a:p>
            <a:pPr lvl="1"/>
            <a:r>
              <a:rPr lang="en-US" dirty="0"/>
              <a:t>A</a:t>
            </a:r>
            <a:r>
              <a:rPr lang="en-US" dirty="0" smtClean="0"/>
              <a:t>vailable </a:t>
            </a:r>
            <a:r>
              <a:rPr lang="en-US" dirty="0"/>
              <a:t>in 100mg bead-filled capsules</a:t>
            </a:r>
          </a:p>
          <a:p>
            <a:pPr lvl="1"/>
            <a:endParaRPr lang="en-US" dirty="0" smtClean="0"/>
          </a:p>
          <a:p>
            <a:r>
              <a:rPr lang="en-US" dirty="0" smtClean="0"/>
              <a:t>DMPS – available outside US</a:t>
            </a:r>
          </a:p>
          <a:p>
            <a:r>
              <a:rPr lang="en-US" dirty="0" smtClean="0"/>
              <a:t>IM BAL if unable to tolerate oral intake (cannot use for organic mercury due to increased brain uptake</a:t>
            </a:r>
          </a:p>
          <a:p>
            <a:pPr lvl="1"/>
            <a:r>
              <a:rPr lang="en-US" dirty="0" smtClean="0"/>
              <a:t>4 mg/kg deep IM injection</a:t>
            </a:r>
            <a:endParaRPr lang="en-US" dirty="0"/>
          </a:p>
        </p:txBody>
      </p:sp>
    </p:spTree>
    <p:extLst>
      <p:ext uri="{BB962C8B-B14F-4D97-AF65-F5344CB8AC3E}">
        <p14:creationId xmlns:p14="http://schemas.microsoft.com/office/powerpoint/2010/main" val="57160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these patients have in common?</a:t>
            </a:r>
            <a:endParaRPr lang="en-US" dirty="0"/>
          </a:p>
        </p:txBody>
      </p:sp>
      <p:sp>
        <p:nvSpPr>
          <p:cNvPr id="4" name="Text Placeholder 3"/>
          <p:cNvSpPr>
            <a:spLocks noGrp="1"/>
          </p:cNvSpPr>
          <p:nvPr>
            <p:ph type="body" idx="1"/>
          </p:nvPr>
        </p:nvSpPr>
        <p:spPr/>
        <p:txBody>
          <a:bodyPr/>
          <a:lstStyle/>
          <a:p>
            <a:r>
              <a:rPr lang="en-US" dirty="0" smtClean="0"/>
              <a:t>House Paint</a:t>
            </a:r>
            <a:endParaRPr lang="en-US" dirty="0"/>
          </a:p>
        </p:txBody>
      </p:sp>
      <p:sp>
        <p:nvSpPr>
          <p:cNvPr id="5" name="Content Placeholder 4"/>
          <p:cNvSpPr>
            <a:spLocks noGrp="1"/>
          </p:cNvSpPr>
          <p:nvPr>
            <p:ph sz="half" idx="2"/>
          </p:nvPr>
        </p:nvSpPr>
        <p:spPr/>
        <p:txBody>
          <a:bodyPr>
            <a:normAutofit/>
          </a:bodyPr>
          <a:lstStyle/>
          <a:p>
            <a:r>
              <a:rPr lang="en-US" dirty="0"/>
              <a:t>4 year old boy</a:t>
            </a:r>
          </a:p>
          <a:p>
            <a:r>
              <a:rPr lang="en-US" dirty="0" smtClean="0"/>
              <a:t>1 </a:t>
            </a:r>
            <a:r>
              <a:rPr lang="en-US" dirty="0"/>
              <a:t>month of irritability – parents describe him as ‘withdrawn’</a:t>
            </a:r>
          </a:p>
          <a:p>
            <a:r>
              <a:rPr lang="en-US" dirty="0"/>
              <a:t>Night sweats for several weeks</a:t>
            </a:r>
          </a:p>
          <a:p>
            <a:r>
              <a:rPr lang="en-US" dirty="0" smtClean="0"/>
              <a:t>Pain in legs</a:t>
            </a:r>
            <a:endParaRPr lang="en-US" dirty="0"/>
          </a:p>
          <a:p>
            <a:r>
              <a:rPr lang="en-US" dirty="0" smtClean="0"/>
              <a:t>Moved </a:t>
            </a:r>
            <a:r>
              <a:rPr lang="en-US" dirty="0"/>
              <a:t>into a freshly painted home 3 months ago</a:t>
            </a:r>
          </a:p>
          <a:p>
            <a:endParaRPr lang="en-US" dirty="0"/>
          </a:p>
          <a:p>
            <a:endParaRPr lang="en-US" dirty="0"/>
          </a:p>
        </p:txBody>
      </p:sp>
      <p:sp>
        <p:nvSpPr>
          <p:cNvPr id="6" name="Text Placeholder 5"/>
          <p:cNvSpPr>
            <a:spLocks noGrp="1"/>
          </p:cNvSpPr>
          <p:nvPr>
            <p:ph type="body" sz="quarter" idx="3"/>
          </p:nvPr>
        </p:nvSpPr>
        <p:spPr/>
        <p:txBody>
          <a:bodyPr/>
          <a:lstStyle/>
          <a:p>
            <a:r>
              <a:rPr lang="en-US" dirty="0" smtClean="0"/>
              <a:t>‘Quicksilver’</a:t>
            </a:r>
            <a:endParaRPr lang="en-US" dirty="0"/>
          </a:p>
        </p:txBody>
      </p:sp>
      <p:sp>
        <p:nvSpPr>
          <p:cNvPr id="7" name="Content Placeholder 6"/>
          <p:cNvSpPr>
            <a:spLocks noGrp="1"/>
          </p:cNvSpPr>
          <p:nvPr>
            <p:ph sz="quarter" idx="4"/>
          </p:nvPr>
        </p:nvSpPr>
        <p:spPr/>
        <p:txBody>
          <a:bodyPr>
            <a:normAutofit/>
          </a:bodyPr>
          <a:lstStyle/>
          <a:p>
            <a:r>
              <a:rPr lang="en-US" dirty="0"/>
              <a:t>8 patients </a:t>
            </a:r>
            <a:endParaRPr lang="en-US" dirty="0" smtClean="0"/>
          </a:p>
          <a:p>
            <a:r>
              <a:rPr lang="en-US" dirty="0" smtClean="0"/>
              <a:t>15 </a:t>
            </a:r>
            <a:r>
              <a:rPr lang="en-US" dirty="0"/>
              <a:t>kg of liquid metal </a:t>
            </a:r>
            <a:endParaRPr lang="en-US" dirty="0" smtClean="0"/>
          </a:p>
          <a:p>
            <a:r>
              <a:rPr lang="en-US" dirty="0" smtClean="0"/>
              <a:t>Cough </a:t>
            </a:r>
            <a:r>
              <a:rPr lang="en-US" dirty="0"/>
              <a:t>and difficulty breathing</a:t>
            </a:r>
          </a:p>
          <a:p>
            <a:r>
              <a:rPr lang="en-US" dirty="0" smtClean="0"/>
              <a:t>Headache</a:t>
            </a:r>
            <a:endParaRPr lang="en-US" dirty="0"/>
          </a:p>
          <a:p>
            <a:r>
              <a:rPr lang="en-US" dirty="0" smtClean="0"/>
              <a:t>Nausea </a:t>
            </a:r>
            <a:r>
              <a:rPr lang="en-US" dirty="0"/>
              <a:t>and vomiting</a:t>
            </a:r>
          </a:p>
          <a:p>
            <a:r>
              <a:rPr lang="en-US" dirty="0" smtClean="0"/>
              <a:t>Metallic </a:t>
            </a:r>
            <a:r>
              <a:rPr lang="en-US" dirty="0"/>
              <a:t>taste in their mouths</a:t>
            </a:r>
          </a:p>
          <a:p>
            <a:endParaRPr lang="en-US" dirty="0"/>
          </a:p>
        </p:txBody>
      </p:sp>
    </p:spTree>
    <p:extLst>
      <p:ext uri="{BB962C8B-B14F-4D97-AF65-F5344CB8AC3E}">
        <p14:creationId xmlns:p14="http://schemas.microsoft.com/office/powerpoint/2010/main" val="2235847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Mercury Toxicity</a:t>
            </a:r>
            <a:endParaRPr lang="en-US" dirty="0"/>
          </a:p>
        </p:txBody>
      </p:sp>
      <p:sp>
        <p:nvSpPr>
          <p:cNvPr id="8" name="Content Placeholder 7"/>
          <p:cNvSpPr>
            <a:spLocks noGrp="1"/>
          </p:cNvSpPr>
          <p:nvPr>
            <p:ph idx="1"/>
          </p:nvPr>
        </p:nvSpPr>
        <p:spPr/>
        <p:txBody>
          <a:bodyPr>
            <a:normAutofit fontScale="85000" lnSpcReduction="20000"/>
          </a:bodyPr>
          <a:lstStyle/>
          <a:p>
            <a:r>
              <a:rPr lang="en-US" dirty="0" smtClean="0"/>
              <a:t>Elemental</a:t>
            </a:r>
          </a:p>
          <a:p>
            <a:pPr lvl="1"/>
            <a:r>
              <a:rPr lang="en-US" dirty="0" smtClean="0"/>
              <a:t>A metal found in the environment – off-gassing from soil and water</a:t>
            </a:r>
          </a:p>
          <a:p>
            <a:pPr lvl="1"/>
            <a:r>
              <a:rPr lang="en-US" dirty="0" smtClean="0"/>
              <a:t>Silver liquid at room temperature – vaporizes easily</a:t>
            </a:r>
          </a:p>
          <a:p>
            <a:pPr lvl="1"/>
            <a:r>
              <a:rPr lang="en-US" dirty="0" smtClean="0"/>
              <a:t>Accounts for most occupational exposures – thermometers, switches/gauges, batteries</a:t>
            </a:r>
          </a:p>
          <a:p>
            <a:pPr lvl="1"/>
            <a:r>
              <a:rPr lang="en-US" dirty="0" smtClean="0"/>
              <a:t>Dental amalgams</a:t>
            </a:r>
          </a:p>
          <a:p>
            <a:pPr lvl="1"/>
            <a:r>
              <a:rPr lang="en-US" dirty="0" smtClean="0"/>
              <a:t>Folk remedies, cosmetics, pharmaceutical preservatives</a:t>
            </a:r>
          </a:p>
          <a:p>
            <a:r>
              <a:rPr lang="en-US" dirty="0" smtClean="0"/>
              <a:t>Organic</a:t>
            </a:r>
          </a:p>
          <a:p>
            <a:pPr lvl="1"/>
            <a:r>
              <a:rPr lang="en-US" dirty="0" smtClean="0"/>
              <a:t>Mercury in environment is methylated by microorganisms in soil and water</a:t>
            </a:r>
          </a:p>
          <a:p>
            <a:pPr lvl="1"/>
            <a:r>
              <a:rPr lang="en-US" dirty="0" err="1" smtClean="0"/>
              <a:t>MeHg</a:t>
            </a:r>
            <a:r>
              <a:rPr lang="en-US" dirty="0" smtClean="0"/>
              <a:t> accumulates in aquatic organisms in food chain</a:t>
            </a:r>
          </a:p>
          <a:p>
            <a:pPr lvl="1"/>
            <a:r>
              <a:rPr lang="en-US" dirty="0" err="1" smtClean="0"/>
              <a:t>Organomercury</a:t>
            </a:r>
            <a:r>
              <a:rPr lang="en-US" dirty="0" smtClean="0"/>
              <a:t> compounds used as fungicides and </a:t>
            </a:r>
            <a:r>
              <a:rPr lang="en-US" dirty="0" err="1" smtClean="0"/>
              <a:t>bacteriocides</a:t>
            </a:r>
            <a:r>
              <a:rPr lang="en-US" dirty="0" smtClean="0"/>
              <a:t> in paint</a:t>
            </a:r>
          </a:p>
          <a:p>
            <a:r>
              <a:rPr lang="en-US" dirty="0" smtClean="0"/>
              <a:t>Inorganic</a:t>
            </a:r>
          </a:p>
          <a:p>
            <a:pPr lvl="1"/>
            <a:r>
              <a:rPr lang="en-US" dirty="0" smtClean="0"/>
              <a:t>Mercury salts Hg1+ and Hg2+</a:t>
            </a:r>
            <a:endParaRPr lang="en-US" dirty="0"/>
          </a:p>
        </p:txBody>
      </p:sp>
    </p:spTree>
    <p:extLst>
      <p:ext uri="{BB962C8B-B14F-4D97-AF65-F5344CB8AC3E}">
        <p14:creationId xmlns:p14="http://schemas.microsoft.com/office/powerpoint/2010/main" val="3948387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 Patients at Risk</a:t>
            </a:r>
            <a:endParaRPr lang="en-US" dirty="0"/>
          </a:p>
        </p:txBody>
      </p:sp>
      <p:sp>
        <p:nvSpPr>
          <p:cNvPr id="4" name="Text Placeholder 3"/>
          <p:cNvSpPr>
            <a:spLocks noGrp="1"/>
          </p:cNvSpPr>
          <p:nvPr>
            <p:ph type="body" idx="1"/>
          </p:nvPr>
        </p:nvSpPr>
        <p:spPr/>
        <p:txBody>
          <a:bodyPr/>
          <a:lstStyle/>
          <a:p>
            <a:r>
              <a:rPr lang="en-US" dirty="0" smtClean="0"/>
              <a:t>Industry</a:t>
            </a:r>
            <a:endParaRPr lang="en-US" dirty="0"/>
          </a:p>
        </p:txBody>
      </p:sp>
      <p:sp>
        <p:nvSpPr>
          <p:cNvPr id="5" name="Content Placeholder 4"/>
          <p:cNvSpPr>
            <a:spLocks noGrp="1"/>
          </p:cNvSpPr>
          <p:nvPr>
            <p:ph sz="half" idx="2"/>
          </p:nvPr>
        </p:nvSpPr>
        <p:spPr>
          <a:xfrm>
            <a:off x="1103312" y="2514600"/>
            <a:ext cx="4396339" cy="4119282"/>
          </a:xfrm>
        </p:spPr>
        <p:txBody>
          <a:bodyPr>
            <a:normAutofit lnSpcReduction="10000"/>
          </a:bodyPr>
          <a:lstStyle/>
          <a:p>
            <a:r>
              <a:rPr lang="en-US" dirty="0" smtClean="0"/>
              <a:t>Chlorine production</a:t>
            </a:r>
          </a:p>
          <a:p>
            <a:r>
              <a:rPr lang="en-US" dirty="0" smtClean="0"/>
              <a:t>Caustic soda production</a:t>
            </a:r>
          </a:p>
          <a:p>
            <a:r>
              <a:rPr lang="en-US" dirty="0" smtClean="0"/>
              <a:t>Electroplating</a:t>
            </a:r>
          </a:p>
          <a:p>
            <a:r>
              <a:rPr lang="en-US" dirty="0" smtClean="0"/>
              <a:t>Explosives manufacturers</a:t>
            </a:r>
          </a:p>
          <a:p>
            <a:r>
              <a:rPr lang="en-US" dirty="0" smtClean="0"/>
              <a:t>Felt makers</a:t>
            </a:r>
          </a:p>
          <a:p>
            <a:r>
              <a:rPr lang="en-US" dirty="0" smtClean="0"/>
              <a:t>Leather tanners</a:t>
            </a:r>
          </a:p>
          <a:p>
            <a:r>
              <a:rPr lang="en-US" dirty="0" smtClean="0"/>
              <a:t>Ink manufacturers</a:t>
            </a:r>
          </a:p>
          <a:p>
            <a:r>
              <a:rPr lang="en-US" dirty="0" smtClean="0"/>
              <a:t>Battery, lamp and switch manufacturers</a:t>
            </a:r>
          </a:p>
          <a:p>
            <a:r>
              <a:rPr lang="en-US" dirty="0" smtClean="0"/>
              <a:t>Miners: Au, Ag, Cu, Zn, </a:t>
            </a:r>
            <a:r>
              <a:rPr lang="en-US" dirty="0" err="1" smtClean="0"/>
              <a:t>HgS</a:t>
            </a:r>
            <a:endParaRPr lang="en-US" dirty="0" smtClean="0"/>
          </a:p>
          <a:p>
            <a:r>
              <a:rPr lang="en-US" dirty="0" smtClean="0"/>
              <a:t>Painters</a:t>
            </a:r>
          </a:p>
          <a:p>
            <a:endParaRPr lang="en-US" dirty="0"/>
          </a:p>
        </p:txBody>
      </p:sp>
      <p:sp>
        <p:nvSpPr>
          <p:cNvPr id="6" name="Text Placeholder 5"/>
          <p:cNvSpPr>
            <a:spLocks noGrp="1"/>
          </p:cNvSpPr>
          <p:nvPr>
            <p:ph type="body" sz="quarter" idx="3"/>
          </p:nvPr>
        </p:nvSpPr>
        <p:spPr/>
        <p:txBody>
          <a:bodyPr/>
          <a:lstStyle/>
          <a:p>
            <a:r>
              <a:rPr lang="en-US" dirty="0" smtClean="0"/>
              <a:t>Science &amp; Healthcare</a:t>
            </a:r>
            <a:endParaRPr lang="en-US" dirty="0"/>
          </a:p>
        </p:txBody>
      </p:sp>
      <p:sp>
        <p:nvSpPr>
          <p:cNvPr id="7" name="Content Placeholder 6"/>
          <p:cNvSpPr>
            <a:spLocks noGrp="1"/>
          </p:cNvSpPr>
          <p:nvPr>
            <p:ph sz="quarter" idx="4"/>
          </p:nvPr>
        </p:nvSpPr>
        <p:spPr/>
        <p:txBody>
          <a:bodyPr/>
          <a:lstStyle/>
          <a:p>
            <a:r>
              <a:rPr lang="en-US" dirty="0" smtClean="0"/>
              <a:t>Laboratory personnel</a:t>
            </a:r>
          </a:p>
          <a:p>
            <a:r>
              <a:rPr lang="en-US" dirty="0" smtClean="0"/>
              <a:t>Dental personnel</a:t>
            </a:r>
          </a:p>
          <a:p>
            <a:r>
              <a:rPr lang="en-US" dirty="0" smtClean="0"/>
              <a:t>Pharmaceutical producers</a:t>
            </a:r>
          </a:p>
          <a:p>
            <a:endParaRPr lang="en-US" dirty="0"/>
          </a:p>
        </p:txBody>
      </p:sp>
    </p:spTree>
    <p:extLst>
      <p:ext uri="{BB962C8B-B14F-4D97-AF65-F5344CB8AC3E}">
        <p14:creationId xmlns:p14="http://schemas.microsoft.com/office/powerpoint/2010/main" val="393423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Case 1</a:t>
            </a:r>
            <a:endParaRPr lang="en-US" dirty="0"/>
          </a:p>
        </p:txBody>
      </p:sp>
      <p:sp>
        <p:nvSpPr>
          <p:cNvPr id="3" name="Content Placeholder 2"/>
          <p:cNvSpPr>
            <a:spLocks noGrp="1"/>
          </p:cNvSpPr>
          <p:nvPr>
            <p:ph idx="1"/>
          </p:nvPr>
        </p:nvSpPr>
        <p:spPr/>
        <p:txBody>
          <a:bodyPr>
            <a:normAutofit lnSpcReduction="10000"/>
          </a:bodyPr>
          <a:lstStyle/>
          <a:p>
            <a:r>
              <a:rPr lang="en-US" dirty="0" smtClean="0"/>
              <a:t>4 year old boy</a:t>
            </a:r>
          </a:p>
          <a:p>
            <a:r>
              <a:rPr lang="en-US" dirty="0" smtClean="0"/>
              <a:t>Previously healthy except for recurrent OM</a:t>
            </a:r>
          </a:p>
          <a:p>
            <a:r>
              <a:rPr lang="en-US" dirty="0" smtClean="0"/>
              <a:t>1 month of irritability – parents describe him as ‘withdrawn’</a:t>
            </a:r>
          </a:p>
          <a:p>
            <a:r>
              <a:rPr lang="en-US" dirty="0" smtClean="0"/>
              <a:t>Night sweats for several weeks</a:t>
            </a:r>
          </a:p>
          <a:p>
            <a:r>
              <a:rPr lang="en-US" dirty="0" smtClean="0"/>
              <a:t>The patient will not walk – states ‘my legs hurt’</a:t>
            </a:r>
          </a:p>
          <a:p>
            <a:r>
              <a:rPr lang="en-US" dirty="0" smtClean="0"/>
              <a:t>No other illnesses</a:t>
            </a:r>
          </a:p>
          <a:p>
            <a:r>
              <a:rPr lang="en-US" dirty="0" smtClean="0"/>
              <a:t>Normal oral intake and weight gain</a:t>
            </a:r>
          </a:p>
          <a:p>
            <a:r>
              <a:rPr lang="en-US" dirty="0" smtClean="0"/>
              <a:t>Vaccines up to date</a:t>
            </a:r>
          </a:p>
          <a:p>
            <a:r>
              <a:rPr lang="en-US" dirty="0" smtClean="0"/>
              <a:t>No travel or pets</a:t>
            </a:r>
          </a:p>
          <a:p>
            <a:r>
              <a:rPr lang="en-US" dirty="0" smtClean="0"/>
              <a:t>Moved into a freshly painted home 3 months ago</a:t>
            </a:r>
          </a:p>
          <a:p>
            <a:endParaRPr lang="en-US" dirty="0"/>
          </a:p>
        </p:txBody>
      </p:sp>
    </p:spTree>
    <p:extLst>
      <p:ext uri="{BB962C8B-B14F-4D97-AF65-F5344CB8AC3E}">
        <p14:creationId xmlns:p14="http://schemas.microsoft.com/office/powerpoint/2010/main" val="60751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Elemental Mercury</a:t>
            </a:r>
            <a:endParaRPr lang="en-US" dirty="0"/>
          </a:p>
        </p:txBody>
      </p:sp>
      <p:sp>
        <p:nvSpPr>
          <p:cNvPr id="8" name="Content Placeholder 7"/>
          <p:cNvSpPr>
            <a:spLocks noGrp="1"/>
          </p:cNvSpPr>
          <p:nvPr>
            <p:ph idx="1"/>
          </p:nvPr>
        </p:nvSpPr>
        <p:spPr/>
        <p:txBody>
          <a:bodyPr/>
          <a:lstStyle/>
          <a:p>
            <a:r>
              <a:rPr lang="en-US" dirty="0" smtClean="0"/>
              <a:t>Children are often exposed due to curiosity about elemental mercury</a:t>
            </a:r>
          </a:p>
          <a:p>
            <a:r>
              <a:rPr lang="en-US" dirty="0" smtClean="0"/>
              <a:t>Industrial workers are at risk for inhalational exposure</a:t>
            </a:r>
          </a:p>
          <a:p>
            <a:r>
              <a:rPr lang="en-US" dirty="0" smtClean="0"/>
              <a:t>80% absorbed when inhaled</a:t>
            </a:r>
          </a:p>
          <a:p>
            <a:r>
              <a:rPr lang="en-US" dirty="0" smtClean="0"/>
              <a:t>Minimal absorption with ingestion</a:t>
            </a:r>
          </a:p>
          <a:p>
            <a:r>
              <a:rPr lang="en-US" dirty="0" smtClean="0"/>
              <a:t>Half life is 60 days</a:t>
            </a:r>
            <a:endParaRPr lang="en-US" dirty="0"/>
          </a:p>
        </p:txBody>
      </p:sp>
    </p:spTree>
    <p:extLst>
      <p:ext uri="{BB962C8B-B14F-4D97-AF65-F5344CB8AC3E}">
        <p14:creationId xmlns:p14="http://schemas.microsoft.com/office/powerpoint/2010/main" val="84997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Mercury</a:t>
            </a:r>
            <a:endParaRPr lang="en-US" dirty="0"/>
          </a:p>
        </p:txBody>
      </p:sp>
      <p:sp>
        <p:nvSpPr>
          <p:cNvPr id="3" name="Content Placeholder 2"/>
          <p:cNvSpPr>
            <a:spLocks noGrp="1"/>
          </p:cNvSpPr>
          <p:nvPr>
            <p:ph idx="1"/>
          </p:nvPr>
        </p:nvSpPr>
        <p:spPr/>
        <p:txBody>
          <a:bodyPr/>
          <a:lstStyle/>
          <a:p>
            <a:r>
              <a:rPr lang="en-US" dirty="0" smtClean="0"/>
              <a:t>Fetuses, infants and children at increased risk</a:t>
            </a:r>
          </a:p>
          <a:p>
            <a:r>
              <a:rPr lang="en-US" dirty="0" smtClean="0"/>
              <a:t>Readily crosses placenta and concentrates in breast milk</a:t>
            </a:r>
          </a:p>
          <a:p>
            <a:r>
              <a:rPr lang="en-US" dirty="0" smtClean="0"/>
              <a:t>1950s: </a:t>
            </a:r>
            <a:r>
              <a:rPr lang="en-US" dirty="0" err="1" smtClean="0"/>
              <a:t>Minamata</a:t>
            </a:r>
            <a:r>
              <a:rPr lang="en-US" dirty="0" smtClean="0"/>
              <a:t> Bay – 41 deaths and 30 cases of permanent pediatric neurological sequelae</a:t>
            </a:r>
          </a:p>
          <a:p>
            <a:r>
              <a:rPr lang="en-US" dirty="0" err="1" smtClean="0"/>
              <a:t>Organomercury</a:t>
            </a:r>
            <a:r>
              <a:rPr lang="en-US" dirty="0" smtClean="0"/>
              <a:t> compounds used as </a:t>
            </a:r>
            <a:r>
              <a:rPr lang="en-US" dirty="0" err="1" smtClean="0"/>
              <a:t>bacteriocides</a:t>
            </a:r>
            <a:r>
              <a:rPr lang="en-US" dirty="0" smtClean="0"/>
              <a:t> and fungicides in paint</a:t>
            </a:r>
          </a:p>
          <a:p>
            <a:endParaRPr lang="en-US" dirty="0"/>
          </a:p>
        </p:txBody>
      </p:sp>
    </p:spTree>
    <p:extLst>
      <p:ext uri="{BB962C8B-B14F-4D97-AF65-F5344CB8AC3E}">
        <p14:creationId xmlns:p14="http://schemas.microsoft.com/office/powerpoint/2010/main" val="417089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Inorganic Mercury</a:t>
            </a:r>
            <a:endParaRPr lang="en-US" dirty="0"/>
          </a:p>
        </p:txBody>
      </p:sp>
      <p:sp>
        <p:nvSpPr>
          <p:cNvPr id="3" name="Content Placeholder 2"/>
          <p:cNvSpPr>
            <a:spLocks noGrp="1"/>
          </p:cNvSpPr>
          <p:nvPr>
            <p:ph idx="1"/>
          </p:nvPr>
        </p:nvSpPr>
        <p:spPr/>
        <p:txBody>
          <a:bodyPr/>
          <a:lstStyle/>
          <a:p>
            <a:r>
              <a:rPr lang="en-US" dirty="0" smtClean="0"/>
              <a:t>Historically used in teething powders, skin-lightening ointments and laxatives</a:t>
            </a:r>
          </a:p>
          <a:p>
            <a:r>
              <a:rPr lang="en-US" dirty="0" smtClean="0"/>
              <a:t>Dermal absorption can result in </a:t>
            </a:r>
            <a:r>
              <a:rPr lang="en-US" dirty="0" err="1" smtClean="0"/>
              <a:t>acrodynia</a:t>
            </a:r>
            <a:endParaRPr lang="en-US" dirty="0" smtClean="0"/>
          </a:p>
          <a:p>
            <a:r>
              <a:rPr lang="en-US" dirty="0" smtClean="0"/>
              <a:t>Oral ingestion of 1-4 grams can be lethal</a:t>
            </a:r>
          </a:p>
          <a:p>
            <a:pPr lvl="1"/>
            <a:r>
              <a:rPr lang="en-US" dirty="0" smtClean="0"/>
              <a:t>Severe GI symptoms leading to cardiovascular collapse and shock</a:t>
            </a:r>
          </a:p>
          <a:p>
            <a:pPr lvl="1"/>
            <a:r>
              <a:rPr lang="en-US" dirty="0" smtClean="0"/>
              <a:t>Delayed death can also occur due to ATN leading to renal failure and uremia</a:t>
            </a:r>
          </a:p>
          <a:p>
            <a:r>
              <a:rPr lang="en-US" dirty="0" smtClean="0"/>
              <a:t>Half life is 40 days</a:t>
            </a:r>
            <a:endParaRPr lang="en-US" dirty="0"/>
          </a:p>
        </p:txBody>
      </p:sp>
    </p:spTree>
    <p:extLst>
      <p:ext uri="{BB962C8B-B14F-4D97-AF65-F5344CB8AC3E}">
        <p14:creationId xmlns:p14="http://schemas.microsoft.com/office/powerpoint/2010/main" val="2376051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Mercury Poisoning</a:t>
            </a:r>
            <a:endParaRPr lang="en-US" dirty="0"/>
          </a:p>
        </p:txBody>
      </p:sp>
      <p:sp>
        <p:nvSpPr>
          <p:cNvPr id="3" name="Content Placeholder 2"/>
          <p:cNvSpPr>
            <a:spLocks noGrp="1"/>
          </p:cNvSpPr>
          <p:nvPr>
            <p:ph idx="1"/>
          </p:nvPr>
        </p:nvSpPr>
        <p:spPr/>
        <p:txBody>
          <a:bodyPr/>
          <a:lstStyle/>
          <a:p>
            <a:r>
              <a:rPr lang="en-US" dirty="0" smtClean="0"/>
              <a:t>Mercury alters the structure and function of proteins (enzymes) by binding to sulfhydryl groups</a:t>
            </a:r>
            <a:endParaRPr lang="en-US" dirty="0"/>
          </a:p>
        </p:txBody>
      </p:sp>
    </p:spTree>
    <p:extLst>
      <p:ext uri="{BB962C8B-B14F-4D97-AF65-F5344CB8AC3E}">
        <p14:creationId xmlns:p14="http://schemas.microsoft.com/office/powerpoint/2010/main" val="247175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 Neurotoxicity</a:t>
            </a:r>
            <a:endParaRPr lang="en-US" dirty="0"/>
          </a:p>
        </p:txBody>
      </p:sp>
      <p:sp>
        <p:nvSpPr>
          <p:cNvPr id="3" name="Content Placeholder 2"/>
          <p:cNvSpPr>
            <a:spLocks noGrp="1"/>
          </p:cNvSpPr>
          <p:nvPr>
            <p:ph idx="1"/>
          </p:nvPr>
        </p:nvSpPr>
        <p:spPr/>
        <p:txBody>
          <a:bodyPr/>
          <a:lstStyle/>
          <a:p>
            <a:r>
              <a:rPr lang="en-US" dirty="0" smtClean="0"/>
              <a:t>Occur with elemental mercury vapor and organic mercury exposure</a:t>
            </a:r>
          </a:p>
          <a:p>
            <a:pPr lvl="1"/>
            <a:r>
              <a:rPr lang="en-US" dirty="0" smtClean="0"/>
              <a:t>Shyness, irritability and loss of developmental milestones in children</a:t>
            </a:r>
          </a:p>
          <a:p>
            <a:pPr lvl="1"/>
            <a:r>
              <a:rPr lang="en-US" dirty="0" smtClean="0"/>
              <a:t>Tremor, distal </a:t>
            </a:r>
            <a:r>
              <a:rPr lang="en-US" dirty="0" err="1" smtClean="0"/>
              <a:t>paresthesias</a:t>
            </a:r>
            <a:r>
              <a:rPr lang="en-US" dirty="0" smtClean="0"/>
              <a:t>, motor &amp; sensory nerve conduction delay</a:t>
            </a:r>
          </a:p>
          <a:p>
            <a:r>
              <a:rPr lang="en-US" dirty="0" smtClean="0"/>
              <a:t>Children born to mothers with high oral mercury from fish ingestion</a:t>
            </a:r>
          </a:p>
          <a:p>
            <a:pPr lvl="1"/>
            <a:r>
              <a:rPr lang="en-US" dirty="0" smtClean="0"/>
              <a:t>Cognitive delay</a:t>
            </a:r>
          </a:p>
          <a:p>
            <a:pPr lvl="1"/>
            <a:r>
              <a:rPr lang="en-US" dirty="0" smtClean="0"/>
              <a:t>Ataxia</a:t>
            </a:r>
          </a:p>
          <a:p>
            <a:pPr lvl="1"/>
            <a:r>
              <a:rPr lang="en-US" dirty="0" smtClean="0"/>
              <a:t>Deafness</a:t>
            </a:r>
          </a:p>
          <a:p>
            <a:pPr lvl="1"/>
            <a:r>
              <a:rPr lang="en-US" dirty="0" smtClean="0"/>
              <a:t>Constricted visual fields &amp; blindness</a:t>
            </a:r>
          </a:p>
          <a:p>
            <a:pPr lvl="1"/>
            <a:r>
              <a:rPr lang="en-US" dirty="0" smtClean="0"/>
              <a:t>Cerebral palsy</a:t>
            </a:r>
          </a:p>
          <a:p>
            <a:endParaRPr lang="en-US" dirty="0"/>
          </a:p>
        </p:txBody>
      </p:sp>
    </p:spTree>
    <p:extLst>
      <p:ext uri="{BB962C8B-B14F-4D97-AF65-F5344CB8AC3E}">
        <p14:creationId xmlns:p14="http://schemas.microsoft.com/office/powerpoint/2010/main" val="473925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 Respiratory Toxicity</a:t>
            </a:r>
            <a:endParaRPr lang="en-US" dirty="0"/>
          </a:p>
        </p:txBody>
      </p:sp>
      <p:sp>
        <p:nvSpPr>
          <p:cNvPr id="3" name="Content Placeholder 2"/>
          <p:cNvSpPr>
            <a:spLocks noGrp="1"/>
          </p:cNvSpPr>
          <p:nvPr>
            <p:ph idx="1"/>
          </p:nvPr>
        </p:nvSpPr>
        <p:spPr/>
        <p:txBody>
          <a:bodyPr/>
          <a:lstStyle/>
          <a:p>
            <a:r>
              <a:rPr lang="en-US" dirty="0" smtClean="0"/>
              <a:t>With acute elemental mercury inhalation</a:t>
            </a:r>
            <a:endParaRPr lang="en-US" dirty="0"/>
          </a:p>
        </p:txBody>
      </p:sp>
    </p:spTree>
    <p:extLst>
      <p:ext uri="{BB962C8B-B14F-4D97-AF65-F5344CB8AC3E}">
        <p14:creationId xmlns:p14="http://schemas.microsoft.com/office/powerpoint/2010/main" val="1281016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 Gastrointestinal Effects</a:t>
            </a:r>
            <a:endParaRPr lang="en-US" dirty="0"/>
          </a:p>
        </p:txBody>
      </p:sp>
      <p:sp>
        <p:nvSpPr>
          <p:cNvPr id="3" name="Content Placeholder 2"/>
          <p:cNvSpPr>
            <a:spLocks noGrp="1"/>
          </p:cNvSpPr>
          <p:nvPr>
            <p:ph idx="1"/>
          </p:nvPr>
        </p:nvSpPr>
        <p:spPr/>
        <p:txBody>
          <a:bodyPr/>
          <a:lstStyle/>
          <a:p>
            <a:r>
              <a:rPr lang="en-US" dirty="0" smtClean="0"/>
              <a:t>Acute inhalational elemental mercury exposure can result in GI losses and shock</a:t>
            </a:r>
          </a:p>
          <a:p>
            <a:r>
              <a:rPr lang="en-US" dirty="0" smtClean="0"/>
              <a:t>Ingestion of inorganic mercury salts can result in gastritis with necrotizing ulceration of the intestinal mucosa</a:t>
            </a:r>
            <a:endParaRPr lang="en-US" dirty="0"/>
          </a:p>
        </p:txBody>
      </p:sp>
    </p:spTree>
    <p:extLst>
      <p:ext uri="{BB962C8B-B14F-4D97-AF65-F5344CB8AC3E}">
        <p14:creationId xmlns:p14="http://schemas.microsoft.com/office/powerpoint/2010/main" val="235512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 Nephrotoxicity</a:t>
            </a:r>
            <a:endParaRPr lang="en-US" dirty="0"/>
          </a:p>
        </p:txBody>
      </p:sp>
      <p:sp>
        <p:nvSpPr>
          <p:cNvPr id="3" name="Content Placeholder 2"/>
          <p:cNvSpPr>
            <a:spLocks noGrp="1"/>
          </p:cNvSpPr>
          <p:nvPr>
            <p:ph idx="1"/>
          </p:nvPr>
        </p:nvSpPr>
        <p:spPr/>
        <p:txBody>
          <a:bodyPr/>
          <a:lstStyle/>
          <a:p>
            <a:r>
              <a:rPr lang="en-US" dirty="0" smtClean="0"/>
              <a:t>Occurs with ingestion of inorganic mercury salts</a:t>
            </a:r>
          </a:p>
          <a:p>
            <a:r>
              <a:rPr lang="en-US" dirty="0" smtClean="0"/>
              <a:t>Nephrotic syndrome</a:t>
            </a:r>
          </a:p>
          <a:p>
            <a:r>
              <a:rPr lang="en-US" dirty="0" smtClean="0"/>
              <a:t>Proteinuria</a:t>
            </a:r>
          </a:p>
          <a:p>
            <a:r>
              <a:rPr lang="en-US" dirty="0" smtClean="0"/>
              <a:t>Acute tubular necrosis with resultant renal failure</a:t>
            </a:r>
            <a:endParaRPr lang="en-US" dirty="0"/>
          </a:p>
        </p:txBody>
      </p:sp>
    </p:spTree>
    <p:extLst>
      <p:ext uri="{BB962C8B-B14F-4D97-AF65-F5344CB8AC3E}">
        <p14:creationId xmlns:p14="http://schemas.microsoft.com/office/powerpoint/2010/main" val="3161958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&amp; Regulations</a:t>
            </a:r>
            <a:endParaRPr lang="en-US" dirty="0"/>
          </a:p>
        </p:txBody>
      </p:sp>
      <p:sp>
        <p:nvSpPr>
          <p:cNvPr id="3" name="Content Placeholder 2"/>
          <p:cNvSpPr>
            <a:spLocks noGrp="1"/>
          </p:cNvSpPr>
          <p:nvPr>
            <p:ph idx="1"/>
          </p:nvPr>
        </p:nvSpPr>
        <p:spPr/>
        <p:txBody>
          <a:bodyPr>
            <a:normAutofit/>
          </a:bodyPr>
          <a:lstStyle/>
          <a:p>
            <a:r>
              <a:rPr lang="en-US" dirty="0" smtClean="0"/>
              <a:t>EPA industrial emissions regulations: 2300 g/24 h</a:t>
            </a:r>
          </a:p>
          <a:p>
            <a:r>
              <a:rPr lang="en-US" dirty="0" smtClean="0"/>
              <a:t>WHO: mercury in drinking water max 1 ppb (1 </a:t>
            </a:r>
            <a:r>
              <a:rPr lang="en-US" dirty="0" err="1" smtClean="0"/>
              <a:t>ug</a:t>
            </a:r>
            <a:r>
              <a:rPr lang="en-US" dirty="0" smtClean="0"/>
              <a:t>/L)</a:t>
            </a:r>
          </a:p>
          <a:p>
            <a:r>
              <a:rPr lang="en-US" dirty="0" smtClean="0"/>
              <a:t>EPA drinking water max is 2 ppb</a:t>
            </a:r>
          </a:p>
          <a:p>
            <a:r>
              <a:rPr lang="en-US" dirty="0" smtClean="0"/>
              <a:t>FDA: 1 ppm in fish (average is 0.2 ppb) &amp; 2 ppb in bottled water</a:t>
            </a:r>
          </a:p>
          <a:p>
            <a:r>
              <a:rPr lang="en-US" dirty="0"/>
              <a:t>The occupational threshold limit value (TLV) has been lowered to 50 mcg/m</a:t>
            </a:r>
            <a:r>
              <a:rPr lang="en-US" baseline="30000" dirty="0"/>
              <a:t>3</a:t>
            </a:r>
            <a:r>
              <a:rPr lang="en-US" dirty="0"/>
              <a:t> or less in most </a:t>
            </a:r>
            <a:r>
              <a:rPr lang="en-US" dirty="0" smtClean="0"/>
              <a:t>countries</a:t>
            </a:r>
            <a:r>
              <a:rPr lang="en-US" dirty="0"/>
              <a:t> </a:t>
            </a:r>
            <a:r>
              <a:rPr lang="en-US" dirty="0" smtClean="0"/>
              <a:t>- confirmed</a:t>
            </a:r>
          </a:p>
          <a:p>
            <a:r>
              <a:rPr lang="en-US" dirty="0" smtClean="0"/>
              <a:t>The </a:t>
            </a:r>
            <a:r>
              <a:rPr lang="en-US" dirty="0"/>
              <a:t>Federal Occupational Health and Safety Administration (OSHA) in the United States has set a mercury permissible exposure limit (PEL) of 100 mcg/m</a:t>
            </a:r>
            <a:r>
              <a:rPr lang="en-US" baseline="30000" dirty="0"/>
              <a:t>3</a:t>
            </a:r>
            <a:r>
              <a:rPr lang="en-US" dirty="0"/>
              <a:t> (eight-hour time-weighted average [TWA]), but some state OSHA programs regulate a stricter limit at 50 mcg/m</a:t>
            </a:r>
            <a:r>
              <a:rPr lang="en-US" baseline="30000" dirty="0"/>
              <a:t>3</a:t>
            </a:r>
            <a:r>
              <a:rPr lang="en-US" dirty="0"/>
              <a:t> (eight-hour TWA</a:t>
            </a:r>
            <a:r>
              <a:rPr lang="en-US" dirty="0" smtClean="0"/>
              <a:t>) - confirmed</a:t>
            </a:r>
            <a:endParaRPr lang="en-US" dirty="0"/>
          </a:p>
        </p:txBody>
      </p:sp>
    </p:spTree>
    <p:extLst>
      <p:ext uri="{BB962C8B-B14F-4D97-AF65-F5344CB8AC3E}">
        <p14:creationId xmlns:p14="http://schemas.microsoft.com/office/powerpoint/2010/main" val="1692952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Mystery Case 1: </a:t>
            </a:r>
            <a:r>
              <a:rPr lang="en-US" dirty="0" err="1" smtClean="0"/>
              <a:t>Acrodynia</a:t>
            </a:r>
            <a:endParaRPr lang="en-US" dirty="0"/>
          </a:p>
        </p:txBody>
      </p:sp>
      <p:sp>
        <p:nvSpPr>
          <p:cNvPr id="3" name="Content Placeholder 2"/>
          <p:cNvSpPr>
            <a:spLocks noGrp="1"/>
          </p:cNvSpPr>
          <p:nvPr>
            <p:ph sz="half" idx="1"/>
          </p:nvPr>
        </p:nvSpPr>
        <p:spPr/>
        <p:txBody>
          <a:bodyPr/>
          <a:lstStyle/>
          <a:p>
            <a:r>
              <a:rPr lang="en-US" dirty="0" smtClean="0"/>
              <a:t>Exposure to elemental mercury, mercury salts or </a:t>
            </a:r>
            <a:r>
              <a:rPr lang="en-US" dirty="0" err="1" smtClean="0"/>
              <a:t>phenylmercury</a:t>
            </a:r>
            <a:endParaRPr lang="en-US" dirty="0" smtClean="0"/>
          </a:p>
          <a:p>
            <a:r>
              <a:rPr lang="en-US" dirty="0" smtClean="0"/>
              <a:t>Leg cramps</a:t>
            </a:r>
          </a:p>
          <a:p>
            <a:r>
              <a:rPr lang="en-US" dirty="0" smtClean="0"/>
              <a:t>Irritability and shyness</a:t>
            </a:r>
          </a:p>
          <a:p>
            <a:r>
              <a:rPr lang="en-US" dirty="0" smtClean="0"/>
              <a:t>Painful erythematous and peeling digits and nose</a:t>
            </a:r>
            <a:endParaRPr lang="en-US" dirty="0"/>
          </a:p>
        </p:txBody>
      </p:sp>
      <p:pic>
        <p:nvPicPr>
          <p:cNvPr id="4" name="Content Placeholder 6"/>
          <p:cNvPicPr>
            <a:picLocks noChangeAspect="1"/>
          </p:cNvPicPr>
          <p:nvPr/>
        </p:nvPicPr>
        <p:blipFill>
          <a:blip r:embed="rId2"/>
          <a:stretch>
            <a:fillRect/>
          </a:stretch>
        </p:blipFill>
        <p:spPr>
          <a:xfrm>
            <a:off x="5810250" y="2056092"/>
            <a:ext cx="5019675" cy="3648075"/>
          </a:xfrm>
          <a:prstGeom prst="rect">
            <a:avLst/>
          </a:prstGeom>
        </p:spPr>
      </p:pic>
      <p:sp>
        <p:nvSpPr>
          <p:cNvPr id="6" name="Content Placeholder 5"/>
          <p:cNvSpPr txBox="1">
            <a:spLocks noGrp="1"/>
          </p:cNvSpPr>
          <p:nvPr>
            <p:ph sz="half" idx="2"/>
          </p:nvPr>
        </p:nvSpPr>
        <p:spPr>
          <a:xfrm>
            <a:off x="5977222" y="5907011"/>
            <a:ext cx="4396341" cy="369332"/>
          </a:xfrm>
          <a:prstGeom prst="rect">
            <a:avLst/>
          </a:prstGeom>
          <a:noFill/>
        </p:spPr>
        <p:txBody>
          <a:bodyPr wrap="square" rtlCol="0">
            <a:spAutoFit/>
          </a:bodyPr>
          <a:lstStyle/>
          <a:p>
            <a:pPr marL="0" indent="0" algn="ctr">
              <a:buNone/>
            </a:pPr>
            <a:r>
              <a:rPr lang="en-US" dirty="0" smtClean="0"/>
              <a:t>Lookfordiagnosis.com</a:t>
            </a:r>
            <a:endParaRPr lang="en-US" dirty="0"/>
          </a:p>
        </p:txBody>
      </p:sp>
    </p:spTree>
    <p:extLst>
      <p:ext uri="{BB962C8B-B14F-4D97-AF65-F5344CB8AC3E}">
        <p14:creationId xmlns:p14="http://schemas.microsoft.com/office/powerpoint/2010/main" val="365859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sz="half" idx="1"/>
          </p:nvPr>
        </p:nvSpPr>
        <p:spPr>
          <a:xfrm>
            <a:off x="439205" y="1897704"/>
            <a:ext cx="4396339" cy="4195763"/>
          </a:xfrm>
        </p:spPr>
        <p:txBody>
          <a:bodyPr/>
          <a:lstStyle/>
          <a:p>
            <a:r>
              <a:rPr lang="en-US" dirty="0" smtClean="0"/>
              <a:t>General: diaphoretic and crying</a:t>
            </a:r>
          </a:p>
          <a:p>
            <a:r>
              <a:rPr lang="en-US" dirty="0" smtClean="0"/>
              <a:t>Afebrile with vital signs within normal limits</a:t>
            </a:r>
          </a:p>
          <a:p>
            <a:r>
              <a:rPr lang="en-US" dirty="0" smtClean="0"/>
              <a:t>Nose, fingers and toes are erythematous and peeling but no tenderness to palpation</a:t>
            </a:r>
            <a:endParaRPr lang="en-US" dirty="0"/>
          </a:p>
        </p:txBody>
      </p:sp>
      <p:sp>
        <p:nvSpPr>
          <p:cNvPr id="9" name="Content Placeholder 8"/>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5348473" y="3291283"/>
            <a:ext cx="4194371" cy="3221835"/>
          </a:xfrm>
          <a:prstGeom prst="rect">
            <a:avLst/>
          </a:prstGeom>
        </p:spPr>
      </p:pic>
      <p:pic>
        <p:nvPicPr>
          <p:cNvPr id="5" name="Picture 4"/>
          <p:cNvPicPr>
            <a:picLocks noChangeAspect="1"/>
          </p:cNvPicPr>
          <p:nvPr/>
        </p:nvPicPr>
        <p:blipFill>
          <a:blip r:embed="rId3"/>
          <a:stretch>
            <a:fillRect/>
          </a:stretch>
        </p:blipFill>
        <p:spPr>
          <a:xfrm>
            <a:off x="5348472" y="198934"/>
            <a:ext cx="4194372" cy="3042622"/>
          </a:xfrm>
          <a:prstGeom prst="rect">
            <a:avLst/>
          </a:prstGeom>
        </p:spPr>
      </p:pic>
      <p:sp>
        <p:nvSpPr>
          <p:cNvPr id="10" name="TextBox 9"/>
          <p:cNvSpPr txBox="1"/>
          <p:nvPr/>
        </p:nvSpPr>
        <p:spPr>
          <a:xfrm>
            <a:off x="5654493" y="6513118"/>
            <a:ext cx="4424653" cy="338554"/>
          </a:xfrm>
          <a:prstGeom prst="rect">
            <a:avLst/>
          </a:prstGeom>
          <a:noFill/>
        </p:spPr>
        <p:txBody>
          <a:bodyPr wrap="square" rtlCol="0">
            <a:spAutoFit/>
          </a:bodyPr>
          <a:lstStyle/>
          <a:p>
            <a:r>
              <a:rPr lang="en-US" sz="1600" dirty="0"/>
              <a:t>m</a:t>
            </a:r>
            <a:r>
              <a:rPr lang="en-US" sz="1600" dirty="0" smtClean="0"/>
              <a:t>edicalassessmentonline.com</a:t>
            </a:r>
            <a:endParaRPr lang="en-US" sz="1600" dirty="0"/>
          </a:p>
        </p:txBody>
      </p:sp>
    </p:spTree>
    <p:extLst>
      <p:ext uri="{BB962C8B-B14F-4D97-AF65-F5344CB8AC3E}">
        <p14:creationId xmlns:p14="http://schemas.microsoft.com/office/powerpoint/2010/main" val="3775501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Mystery Case 2</a:t>
            </a:r>
            <a:endParaRPr lang="en-US" dirty="0"/>
          </a:p>
        </p:txBody>
      </p:sp>
      <p:sp>
        <p:nvSpPr>
          <p:cNvPr id="3" name="Content Placeholder 2"/>
          <p:cNvSpPr>
            <a:spLocks noGrp="1"/>
          </p:cNvSpPr>
          <p:nvPr>
            <p:ph idx="1"/>
          </p:nvPr>
        </p:nvSpPr>
        <p:spPr/>
        <p:txBody>
          <a:bodyPr/>
          <a:lstStyle/>
          <a:p>
            <a:r>
              <a:rPr lang="en-US" dirty="0" smtClean="0"/>
              <a:t>Acute inhalational exposure to elemental mercury</a:t>
            </a:r>
          </a:p>
          <a:p>
            <a:r>
              <a:rPr lang="en-US" dirty="0" smtClean="0"/>
              <a:t>Dyspnea, cough </a:t>
            </a:r>
            <a:r>
              <a:rPr lang="en-US" dirty="0" smtClean="0">
                <a:sym typeface="Wingdings" panose="05000000000000000000" pitchFamily="2" charset="2"/>
              </a:rPr>
              <a:t> pulmonary edema and pneumonitis</a:t>
            </a:r>
          </a:p>
          <a:p>
            <a:r>
              <a:rPr lang="en-US" dirty="0" smtClean="0">
                <a:sym typeface="Wingdings" panose="05000000000000000000" pitchFamily="2" charset="2"/>
              </a:rPr>
              <a:t>GI symptoms  shock and renal failure</a:t>
            </a:r>
            <a:endParaRPr lang="en-US" dirty="0"/>
          </a:p>
        </p:txBody>
      </p:sp>
    </p:spTree>
    <p:extLst>
      <p:ext uri="{BB962C8B-B14F-4D97-AF65-F5344CB8AC3E}">
        <p14:creationId xmlns:p14="http://schemas.microsoft.com/office/powerpoint/2010/main" val="947913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br>
              <a:rPr lang="en-US" dirty="0" smtClean="0"/>
            </a:br>
            <a:endParaRPr lang="en-US" dirty="0"/>
          </a:p>
        </p:txBody>
      </p:sp>
      <p:sp>
        <p:nvSpPr>
          <p:cNvPr id="4" name="Text Placeholder 3"/>
          <p:cNvSpPr>
            <a:spLocks noGrp="1"/>
          </p:cNvSpPr>
          <p:nvPr>
            <p:ph type="body" idx="1"/>
          </p:nvPr>
        </p:nvSpPr>
        <p:spPr/>
        <p:txBody>
          <a:bodyPr/>
          <a:lstStyle/>
          <a:p>
            <a:r>
              <a:rPr lang="en-US" dirty="0" smtClean="0"/>
              <a:t>Exposure</a:t>
            </a:r>
            <a:endParaRPr lang="en-US" dirty="0"/>
          </a:p>
        </p:txBody>
      </p:sp>
      <p:sp>
        <p:nvSpPr>
          <p:cNvPr id="3" name="Content Placeholder 2"/>
          <p:cNvSpPr>
            <a:spLocks noGrp="1"/>
          </p:cNvSpPr>
          <p:nvPr>
            <p:ph sz="half" idx="2"/>
          </p:nvPr>
        </p:nvSpPr>
        <p:spPr/>
        <p:txBody>
          <a:bodyPr/>
          <a:lstStyle/>
          <a:p>
            <a:r>
              <a:rPr lang="en-US" dirty="0" smtClean="0"/>
              <a:t>Elemental mercury vapor</a:t>
            </a:r>
          </a:p>
          <a:p>
            <a:r>
              <a:rPr lang="en-US" dirty="0" smtClean="0"/>
              <a:t>Inorganic mercury dermal exposure</a:t>
            </a:r>
          </a:p>
          <a:p>
            <a:r>
              <a:rPr lang="en-US" dirty="0" smtClean="0"/>
              <a:t>Fetal organic mercury exposure through excessive maternal predator fish consumption</a:t>
            </a:r>
            <a:endParaRPr lang="en-US" dirty="0"/>
          </a:p>
        </p:txBody>
      </p:sp>
      <p:sp>
        <p:nvSpPr>
          <p:cNvPr id="5" name="Text Placeholder 4"/>
          <p:cNvSpPr>
            <a:spLocks noGrp="1"/>
          </p:cNvSpPr>
          <p:nvPr>
            <p:ph type="body" sz="quarter" idx="3"/>
          </p:nvPr>
        </p:nvSpPr>
        <p:spPr/>
        <p:txBody>
          <a:bodyPr/>
          <a:lstStyle/>
          <a:p>
            <a:r>
              <a:rPr lang="en-US" dirty="0" smtClean="0"/>
              <a:t>Clinical Syndrome</a:t>
            </a:r>
            <a:endParaRPr lang="en-US" dirty="0"/>
          </a:p>
        </p:txBody>
      </p:sp>
      <p:sp>
        <p:nvSpPr>
          <p:cNvPr id="6" name="Content Placeholder 5"/>
          <p:cNvSpPr>
            <a:spLocks noGrp="1"/>
          </p:cNvSpPr>
          <p:nvPr>
            <p:ph sz="quarter" idx="4"/>
          </p:nvPr>
        </p:nvSpPr>
        <p:spPr/>
        <p:txBody>
          <a:bodyPr/>
          <a:lstStyle/>
          <a:p>
            <a:r>
              <a:rPr lang="en-US" dirty="0" smtClean="0"/>
              <a:t>Blindness, deafness, cognitive delay &amp; ataxia</a:t>
            </a:r>
          </a:p>
          <a:p>
            <a:r>
              <a:rPr lang="en-US" dirty="0" smtClean="0"/>
              <a:t>Dyspnea, cough, nausea, metallic taste in mouth</a:t>
            </a:r>
          </a:p>
          <a:p>
            <a:r>
              <a:rPr lang="en-US" dirty="0" err="1" smtClean="0"/>
              <a:t>Acrodynia</a:t>
            </a:r>
            <a:r>
              <a:rPr lang="en-US" dirty="0" smtClean="0"/>
              <a:t>: erythematous, peeling fingers, toes and nose, shyness &amp; irritability</a:t>
            </a:r>
            <a:endParaRPr lang="en-US" dirty="0"/>
          </a:p>
        </p:txBody>
      </p:sp>
      <p:sp>
        <p:nvSpPr>
          <p:cNvPr id="7" name="TextBox 6"/>
          <p:cNvSpPr txBox="1"/>
          <p:nvPr/>
        </p:nvSpPr>
        <p:spPr>
          <a:xfrm>
            <a:off x="896471" y="1334333"/>
            <a:ext cx="9154363" cy="369332"/>
          </a:xfrm>
          <a:prstGeom prst="rect">
            <a:avLst/>
          </a:prstGeom>
          <a:noFill/>
        </p:spPr>
        <p:txBody>
          <a:bodyPr wrap="square" rtlCol="0">
            <a:spAutoFit/>
          </a:bodyPr>
          <a:lstStyle/>
          <a:p>
            <a:pPr algn="ctr"/>
            <a:r>
              <a:rPr lang="en-US" dirty="0"/>
              <a:t>Match the following mercury exposures to the clinical syndrome</a:t>
            </a:r>
          </a:p>
        </p:txBody>
      </p:sp>
    </p:spTree>
    <p:extLst>
      <p:ext uri="{BB962C8B-B14F-4D97-AF65-F5344CB8AC3E}">
        <p14:creationId xmlns:p14="http://schemas.microsoft.com/office/powerpoint/2010/main" val="1144274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br>
              <a:rPr lang="en-US" dirty="0" smtClean="0"/>
            </a:br>
            <a:endParaRPr lang="en-US" dirty="0"/>
          </a:p>
        </p:txBody>
      </p:sp>
      <p:sp>
        <p:nvSpPr>
          <p:cNvPr id="4" name="Text Placeholder 3"/>
          <p:cNvSpPr>
            <a:spLocks noGrp="1"/>
          </p:cNvSpPr>
          <p:nvPr>
            <p:ph type="body" idx="1"/>
          </p:nvPr>
        </p:nvSpPr>
        <p:spPr/>
        <p:txBody>
          <a:bodyPr/>
          <a:lstStyle/>
          <a:p>
            <a:r>
              <a:rPr lang="en-US" dirty="0" smtClean="0"/>
              <a:t>Exposure</a:t>
            </a:r>
            <a:endParaRPr lang="en-US" dirty="0"/>
          </a:p>
        </p:txBody>
      </p:sp>
      <p:sp>
        <p:nvSpPr>
          <p:cNvPr id="3" name="Content Placeholder 2"/>
          <p:cNvSpPr>
            <a:spLocks noGrp="1"/>
          </p:cNvSpPr>
          <p:nvPr>
            <p:ph sz="half" idx="2"/>
          </p:nvPr>
        </p:nvSpPr>
        <p:spPr/>
        <p:txBody>
          <a:bodyPr/>
          <a:lstStyle/>
          <a:p>
            <a:r>
              <a:rPr lang="en-US" b="1" dirty="0" smtClean="0">
                <a:solidFill>
                  <a:srgbClr val="FFFF00"/>
                </a:solidFill>
              </a:rPr>
              <a:t>Elemental mercury vapor</a:t>
            </a:r>
          </a:p>
          <a:p>
            <a:r>
              <a:rPr lang="en-US" dirty="0" smtClean="0"/>
              <a:t>Inorganic mercury dermal exposure</a:t>
            </a:r>
          </a:p>
          <a:p>
            <a:r>
              <a:rPr lang="en-US" dirty="0" smtClean="0"/>
              <a:t>Fetal organic mercury exposure through excessive maternal predator fish consumption</a:t>
            </a:r>
            <a:endParaRPr lang="en-US" dirty="0"/>
          </a:p>
        </p:txBody>
      </p:sp>
      <p:sp>
        <p:nvSpPr>
          <p:cNvPr id="5" name="Text Placeholder 4"/>
          <p:cNvSpPr>
            <a:spLocks noGrp="1"/>
          </p:cNvSpPr>
          <p:nvPr>
            <p:ph type="body" sz="quarter" idx="3"/>
          </p:nvPr>
        </p:nvSpPr>
        <p:spPr/>
        <p:txBody>
          <a:bodyPr/>
          <a:lstStyle/>
          <a:p>
            <a:r>
              <a:rPr lang="en-US" dirty="0" smtClean="0"/>
              <a:t>Clinical Syndrome</a:t>
            </a:r>
            <a:endParaRPr lang="en-US" dirty="0"/>
          </a:p>
        </p:txBody>
      </p:sp>
      <p:sp>
        <p:nvSpPr>
          <p:cNvPr id="6" name="Content Placeholder 5"/>
          <p:cNvSpPr>
            <a:spLocks noGrp="1"/>
          </p:cNvSpPr>
          <p:nvPr>
            <p:ph sz="quarter" idx="4"/>
          </p:nvPr>
        </p:nvSpPr>
        <p:spPr/>
        <p:txBody>
          <a:bodyPr/>
          <a:lstStyle/>
          <a:p>
            <a:r>
              <a:rPr lang="en-US" dirty="0" smtClean="0"/>
              <a:t>Blindness, deafness, cognitive delay &amp; ataxia</a:t>
            </a:r>
          </a:p>
          <a:p>
            <a:r>
              <a:rPr lang="en-US" dirty="0" smtClean="0"/>
              <a:t>Dyspnea, cough, nausea, metallic taste in mouth</a:t>
            </a:r>
          </a:p>
          <a:p>
            <a:r>
              <a:rPr lang="en-US" dirty="0" err="1" smtClean="0"/>
              <a:t>Acrodynia</a:t>
            </a:r>
            <a:r>
              <a:rPr lang="en-US" dirty="0" smtClean="0"/>
              <a:t>: erythematous, peeling fingers, toes and nose, shyness &amp; irritability</a:t>
            </a:r>
            <a:endParaRPr lang="en-US" dirty="0"/>
          </a:p>
        </p:txBody>
      </p:sp>
      <p:sp>
        <p:nvSpPr>
          <p:cNvPr id="7" name="TextBox 6"/>
          <p:cNvSpPr txBox="1"/>
          <p:nvPr/>
        </p:nvSpPr>
        <p:spPr>
          <a:xfrm>
            <a:off x="896471" y="1334333"/>
            <a:ext cx="9154363" cy="369332"/>
          </a:xfrm>
          <a:prstGeom prst="rect">
            <a:avLst/>
          </a:prstGeom>
          <a:noFill/>
        </p:spPr>
        <p:txBody>
          <a:bodyPr wrap="square" rtlCol="0">
            <a:spAutoFit/>
          </a:bodyPr>
          <a:lstStyle/>
          <a:p>
            <a:pPr algn="ctr"/>
            <a:r>
              <a:rPr lang="en-US" dirty="0"/>
              <a:t>Match the following mercury exposures to the clinical syndrome</a:t>
            </a:r>
          </a:p>
        </p:txBody>
      </p:sp>
    </p:spTree>
    <p:extLst>
      <p:ext uri="{BB962C8B-B14F-4D97-AF65-F5344CB8AC3E}">
        <p14:creationId xmlns:p14="http://schemas.microsoft.com/office/powerpoint/2010/main" val="1678238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br>
              <a:rPr lang="en-US" dirty="0" smtClean="0"/>
            </a:br>
            <a:endParaRPr lang="en-US" dirty="0"/>
          </a:p>
        </p:txBody>
      </p:sp>
      <p:sp>
        <p:nvSpPr>
          <p:cNvPr id="4" name="Text Placeholder 3"/>
          <p:cNvSpPr>
            <a:spLocks noGrp="1"/>
          </p:cNvSpPr>
          <p:nvPr>
            <p:ph type="body" idx="1"/>
          </p:nvPr>
        </p:nvSpPr>
        <p:spPr/>
        <p:txBody>
          <a:bodyPr/>
          <a:lstStyle/>
          <a:p>
            <a:r>
              <a:rPr lang="en-US" dirty="0" smtClean="0"/>
              <a:t>Exposure</a:t>
            </a:r>
            <a:endParaRPr lang="en-US" dirty="0"/>
          </a:p>
        </p:txBody>
      </p:sp>
      <p:sp>
        <p:nvSpPr>
          <p:cNvPr id="3" name="Content Placeholder 2"/>
          <p:cNvSpPr>
            <a:spLocks noGrp="1"/>
          </p:cNvSpPr>
          <p:nvPr>
            <p:ph sz="half" idx="2"/>
          </p:nvPr>
        </p:nvSpPr>
        <p:spPr/>
        <p:txBody>
          <a:bodyPr/>
          <a:lstStyle/>
          <a:p>
            <a:r>
              <a:rPr lang="en-US" b="1" dirty="0" smtClean="0">
                <a:solidFill>
                  <a:srgbClr val="FFFF00"/>
                </a:solidFill>
              </a:rPr>
              <a:t>Elemental mercury vapor</a:t>
            </a:r>
          </a:p>
          <a:p>
            <a:r>
              <a:rPr lang="en-US" dirty="0" smtClean="0"/>
              <a:t>Inorganic mercury dermal exposure</a:t>
            </a:r>
          </a:p>
          <a:p>
            <a:r>
              <a:rPr lang="en-US" dirty="0" smtClean="0"/>
              <a:t>Fetal organic mercury exposure through excessive maternal predator fish consumption</a:t>
            </a:r>
            <a:endParaRPr lang="en-US" dirty="0"/>
          </a:p>
        </p:txBody>
      </p:sp>
      <p:sp>
        <p:nvSpPr>
          <p:cNvPr id="5" name="Text Placeholder 4"/>
          <p:cNvSpPr>
            <a:spLocks noGrp="1"/>
          </p:cNvSpPr>
          <p:nvPr>
            <p:ph type="body" sz="quarter" idx="3"/>
          </p:nvPr>
        </p:nvSpPr>
        <p:spPr/>
        <p:txBody>
          <a:bodyPr/>
          <a:lstStyle/>
          <a:p>
            <a:r>
              <a:rPr lang="en-US" dirty="0" smtClean="0"/>
              <a:t>Clinical Syndrome</a:t>
            </a:r>
            <a:endParaRPr lang="en-US" dirty="0"/>
          </a:p>
        </p:txBody>
      </p:sp>
      <p:sp>
        <p:nvSpPr>
          <p:cNvPr id="6" name="Content Placeholder 5"/>
          <p:cNvSpPr>
            <a:spLocks noGrp="1"/>
          </p:cNvSpPr>
          <p:nvPr>
            <p:ph sz="quarter" idx="4"/>
          </p:nvPr>
        </p:nvSpPr>
        <p:spPr/>
        <p:txBody>
          <a:bodyPr/>
          <a:lstStyle/>
          <a:p>
            <a:r>
              <a:rPr lang="en-US" dirty="0" smtClean="0"/>
              <a:t>Blindness, deafness, cognitive delay &amp; ataxia</a:t>
            </a:r>
          </a:p>
          <a:p>
            <a:r>
              <a:rPr lang="en-US" b="1" dirty="0" smtClean="0">
                <a:solidFill>
                  <a:srgbClr val="FFFF00"/>
                </a:solidFill>
              </a:rPr>
              <a:t>Dyspnea, cough, nausea, metallic taste in mouth</a:t>
            </a:r>
          </a:p>
          <a:p>
            <a:r>
              <a:rPr lang="en-US" dirty="0" err="1" smtClean="0"/>
              <a:t>Acrodynia</a:t>
            </a:r>
            <a:r>
              <a:rPr lang="en-US" dirty="0" smtClean="0"/>
              <a:t>: erythematous, peeling fingers, toes and nose, shyness &amp; irritability</a:t>
            </a:r>
            <a:endParaRPr lang="en-US" dirty="0"/>
          </a:p>
        </p:txBody>
      </p:sp>
      <p:sp>
        <p:nvSpPr>
          <p:cNvPr id="7" name="TextBox 6"/>
          <p:cNvSpPr txBox="1"/>
          <p:nvPr/>
        </p:nvSpPr>
        <p:spPr>
          <a:xfrm>
            <a:off x="896471" y="1334333"/>
            <a:ext cx="9154363" cy="369332"/>
          </a:xfrm>
          <a:prstGeom prst="rect">
            <a:avLst/>
          </a:prstGeom>
          <a:noFill/>
        </p:spPr>
        <p:txBody>
          <a:bodyPr wrap="square" rtlCol="0">
            <a:spAutoFit/>
          </a:bodyPr>
          <a:lstStyle/>
          <a:p>
            <a:pPr algn="ctr"/>
            <a:r>
              <a:rPr lang="en-US" dirty="0"/>
              <a:t>Match the following mercury exposures to the clinical syndrome</a:t>
            </a:r>
          </a:p>
        </p:txBody>
      </p:sp>
    </p:spTree>
    <p:extLst>
      <p:ext uri="{BB962C8B-B14F-4D97-AF65-F5344CB8AC3E}">
        <p14:creationId xmlns:p14="http://schemas.microsoft.com/office/powerpoint/2010/main" val="403562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br>
              <a:rPr lang="en-US" dirty="0" smtClean="0"/>
            </a:br>
            <a:endParaRPr lang="en-US" dirty="0"/>
          </a:p>
        </p:txBody>
      </p:sp>
      <p:sp>
        <p:nvSpPr>
          <p:cNvPr id="4" name="Text Placeholder 3"/>
          <p:cNvSpPr>
            <a:spLocks noGrp="1"/>
          </p:cNvSpPr>
          <p:nvPr>
            <p:ph type="body" idx="1"/>
          </p:nvPr>
        </p:nvSpPr>
        <p:spPr/>
        <p:txBody>
          <a:bodyPr/>
          <a:lstStyle/>
          <a:p>
            <a:r>
              <a:rPr lang="en-US" dirty="0" smtClean="0"/>
              <a:t>Exposure</a:t>
            </a:r>
            <a:endParaRPr lang="en-US" dirty="0"/>
          </a:p>
        </p:txBody>
      </p:sp>
      <p:sp>
        <p:nvSpPr>
          <p:cNvPr id="3" name="Content Placeholder 2"/>
          <p:cNvSpPr>
            <a:spLocks noGrp="1"/>
          </p:cNvSpPr>
          <p:nvPr>
            <p:ph sz="half" idx="2"/>
          </p:nvPr>
        </p:nvSpPr>
        <p:spPr/>
        <p:txBody>
          <a:bodyPr/>
          <a:lstStyle/>
          <a:p>
            <a:r>
              <a:rPr lang="en-US" dirty="0" smtClean="0"/>
              <a:t>Elemental mercury vapor</a:t>
            </a:r>
          </a:p>
          <a:p>
            <a:r>
              <a:rPr lang="en-US" b="1" dirty="0" smtClean="0">
                <a:solidFill>
                  <a:srgbClr val="FFFF00"/>
                </a:solidFill>
              </a:rPr>
              <a:t>Inorganic mercury dermal exposure</a:t>
            </a:r>
          </a:p>
          <a:p>
            <a:r>
              <a:rPr lang="en-US" dirty="0" smtClean="0"/>
              <a:t>Fetal organic mercury exposure through excessive maternal predator fish consumption</a:t>
            </a:r>
            <a:endParaRPr lang="en-US" dirty="0"/>
          </a:p>
        </p:txBody>
      </p:sp>
      <p:sp>
        <p:nvSpPr>
          <p:cNvPr id="5" name="Text Placeholder 4"/>
          <p:cNvSpPr>
            <a:spLocks noGrp="1"/>
          </p:cNvSpPr>
          <p:nvPr>
            <p:ph type="body" sz="quarter" idx="3"/>
          </p:nvPr>
        </p:nvSpPr>
        <p:spPr/>
        <p:txBody>
          <a:bodyPr/>
          <a:lstStyle/>
          <a:p>
            <a:r>
              <a:rPr lang="en-US" dirty="0" smtClean="0"/>
              <a:t>Clinical Syndrome</a:t>
            </a:r>
            <a:endParaRPr lang="en-US" dirty="0"/>
          </a:p>
        </p:txBody>
      </p:sp>
      <p:sp>
        <p:nvSpPr>
          <p:cNvPr id="6" name="Content Placeholder 5"/>
          <p:cNvSpPr>
            <a:spLocks noGrp="1"/>
          </p:cNvSpPr>
          <p:nvPr>
            <p:ph sz="quarter" idx="4"/>
          </p:nvPr>
        </p:nvSpPr>
        <p:spPr/>
        <p:txBody>
          <a:bodyPr/>
          <a:lstStyle/>
          <a:p>
            <a:r>
              <a:rPr lang="en-US" dirty="0" smtClean="0"/>
              <a:t>Blindness, deafness, cognitive delay &amp; ataxia</a:t>
            </a:r>
          </a:p>
          <a:p>
            <a:r>
              <a:rPr lang="en-US" dirty="0" smtClean="0"/>
              <a:t>Dyspnea, cough, nausea, metallic taste in mouth</a:t>
            </a:r>
          </a:p>
          <a:p>
            <a:r>
              <a:rPr lang="en-US" dirty="0" err="1" smtClean="0"/>
              <a:t>Acrodynia</a:t>
            </a:r>
            <a:r>
              <a:rPr lang="en-US" dirty="0" smtClean="0"/>
              <a:t>: erythematous, peeling fingers, toes and nose, shyness &amp; irritability</a:t>
            </a:r>
            <a:endParaRPr lang="en-US" dirty="0"/>
          </a:p>
        </p:txBody>
      </p:sp>
      <p:sp>
        <p:nvSpPr>
          <p:cNvPr id="7" name="TextBox 6"/>
          <p:cNvSpPr txBox="1"/>
          <p:nvPr/>
        </p:nvSpPr>
        <p:spPr>
          <a:xfrm>
            <a:off x="896471" y="1334333"/>
            <a:ext cx="9154363" cy="369332"/>
          </a:xfrm>
          <a:prstGeom prst="rect">
            <a:avLst/>
          </a:prstGeom>
          <a:noFill/>
        </p:spPr>
        <p:txBody>
          <a:bodyPr wrap="square" rtlCol="0">
            <a:spAutoFit/>
          </a:bodyPr>
          <a:lstStyle/>
          <a:p>
            <a:pPr algn="ctr"/>
            <a:r>
              <a:rPr lang="en-US" dirty="0"/>
              <a:t>Match the following mercury exposures to the clinical syndrome</a:t>
            </a:r>
          </a:p>
        </p:txBody>
      </p:sp>
    </p:spTree>
    <p:extLst>
      <p:ext uri="{BB962C8B-B14F-4D97-AF65-F5344CB8AC3E}">
        <p14:creationId xmlns:p14="http://schemas.microsoft.com/office/powerpoint/2010/main" val="654667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br>
              <a:rPr lang="en-US" dirty="0" smtClean="0"/>
            </a:br>
            <a:endParaRPr lang="en-US" dirty="0"/>
          </a:p>
        </p:txBody>
      </p:sp>
      <p:sp>
        <p:nvSpPr>
          <p:cNvPr id="4" name="Text Placeholder 3"/>
          <p:cNvSpPr>
            <a:spLocks noGrp="1"/>
          </p:cNvSpPr>
          <p:nvPr>
            <p:ph type="body" idx="1"/>
          </p:nvPr>
        </p:nvSpPr>
        <p:spPr/>
        <p:txBody>
          <a:bodyPr/>
          <a:lstStyle/>
          <a:p>
            <a:r>
              <a:rPr lang="en-US" dirty="0" smtClean="0"/>
              <a:t>Exposure</a:t>
            </a:r>
            <a:endParaRPr lang="en-US" dirty="0"/>
          </a:p>
        </p:txBody>
      </p:sp>
      <p:sp>
        <p:nvSpPr>
          <p:cNvPr id="3" name="Content Placeholder 2"/>
          <p:cNvSpPr>
            <a:spLocks noGrp="1"/>
          </p:cNvSpPr>
          <p:nvPr>
            <p:ph sz="half" idx="2"/>
          </p:nvPr>
        </p:nvSpPr>
        <p:spPr/>
        <p:txBody>
          <a:bodyPr/>
          <a:lstStyle/>
          <a:p>
            <a:r>
              <a:rPr lang="en-US" dirty="0" smtClean="0"/>
              <a:t>Elemental mercury vapor</a:t>
            </a:r>
          </a:p>
          <a:p>
            <a:r>
              <a:rPr lang="en-US" b="1" dirty="0" smtClean="0">
                <a:solidFill>
                  <a:srgbClr val="FFFF00"/>
                </a:solidFill>
              </a:rPr>
              <a:t>Inorganic mercury dermal exposure</a:t>
            </a:r>
          </a:p>
          <a:p>
            <a:r>
              <a:rPr lang="en-US" dirty="0" smtClean="0"/>
              <a:t>Fetal organic mercury exposure through excessive maternal predator fish consumption</a:t>
            </a:r>
            <a:endParaRPr lang="en-US" dirty="0"/>
          </a:p>
        </p:txBody>
      </p:sp>
      <p:sp>
        <p:nvSpPr>
          <p:cNvPr id="5" name="Text Placeholder 4"/>
          <p:cNvSpPr>
            <a:spLocks noGrp="1"/>
          </p:cNvSpPr>
          <p:nvPr>
            <p:ph type="body" sz="quarter" idx="3"/>
          </p:nvPr>
        </p:nvSpPr>
        <p:spPr/>
        <p:txBody>
          <a:bodyPr/>
          <a:lstStyle/>
          <a:p>
            <a:r>
              <a:rPr lang="en-US" dirty="0" smtClean="0"/>
              <a:t>Clinical Syndrome</a:t>
            </a:r>
            <a:endParaRPr lang="en-US" dirty="0"/>
          </a:p>
        </p:txBody>
      </p:sp>
      <p:sp>
        <p:nvSpPr>
          <p:cNvPr id="6" name="Content Placeholder 5"/>
          <p:cNvSpPr>
            <a:spLocks noGrp="1"/>
          </p:cNvSpPr>
          <p:nvPr>
            <p:ph sz="quarter" idx="4"/>
          </p:nvPr>
        </p:nvSpPr>
        <p:spPr/>
        <p:txBody>
          <a:bodyPr/>
          <a:lstStyle/>
          <a:p>
            <a:r>
              <a:rPr lang="en-US" dirty="0" smtClean="0"/>
              <a:t>Blindness, deafness, cognitive delay &amp; ataxia</a:t>
            </a:r>
          </a:p>
          <a:p>
            <a:r>
              <a:rPr lang="en-US" dirty="0" smtClean="0"/>
              <a:t>Dyspnea, cough, nausea, metallic taste in mouth</a:t>
            </a:r>
          </a:p>
          <a:p>
            <a:r>
              <a:rPr lang="en-US" b="1" dirty="0" err="1" smtClean="0">
                <a:solidFill>
                  <a:srgbClr val="FFFF00"/>
                </a:solidFill>
              </a:rPr>
              <a:t>Acrodynia</a:t>
            </a:r>
            <a:r>
              <a:rPr lang="en-US" b="1" dirty="0" smtClean="0">
                <a:solidFill>
                  <a:srgbClr val="FFFF00"/>
                </a:solidFill>
              </a:rPr>
              <a:t>: erythematous, peeling fingers, toes and nose, shyness &amp; irritability</a:t>
            </a:r>
            <a:endParaRPr lang="en-US" b="1" dirty="0">
              <a:solidFill>
                <a:srgbClr val="FFFF00"/>
              </a:solidFill>
            </a:endParaRPr>
          </a:p>
        </p:txBody>
      </p:sp>
      <p:sp>
        <p:nvSpPr>
          <p:cNvPr id="7" name="TextBox 6"/>
          <p:cNvSpPr txBox="1"/>
          <p:nvPr/>
        </p:nvSpPr>
        <p:spPr>
          <a:xfrm>
            <a:off x="896471" y="1334333"/>
            <a:ext cx="9154363" cy="369332"/>
          </a:xfrm>
          <a:prstGeom prst="rect">
            <a:avLst/>
          </a:prstGeom>
          <a:noFill/>
        </p:spPr>
        <p:txBody>
          <a:bodyPr wrap="square" rtlCol="0">
            <a:spAutoFit/>
          </a:bodyPr>
          <a:lstStyle/>
          <a:p>
            <a:pPr algn="ctr"/>
            <a:r>
              <a:rPr lang="en-US" dirty="0"/>
              <a:t>Match the following mercury exposures to the clinical syndrome</a:t>
            </a:r>
          </a:p>
        </p:txBody>
      </p:sp>
    </p:spTree>
    <p:extLst>
      <p:ext uri="{BB962C8B-B14F-4D97-AF65-F5344CB8AC3E}">
        <p14:creationId xmlns:p14="http://schemas.microsoft.com/office/powerpoint/2010/main" val="420424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br>
              <a:rPr lang="en-US" dirty="0" smtClean="0"/>
            </a:br>
            <a:endParaRPr lang="en-US" dirty="0"/>
          </a:p>
        </p:txBody>
      </p:sp>
      <p:sp>
        <p:nvSpPr>
          <p:cNvPr id="4" name="Text Placeholder 3"/>
          <p:cNvSpPr>
            <a:spLocks noGrp="1"/>
          </p:cNvSpPr>
          <p:nvPr>
            <p:ph type="body" idx="1"/>
          </p:nvPr>
        </p:nvSpPr>
        <p:spPr/>
        <p:txBody>
          <a:bodyPr/>
          <a:lstStyle/>
          <a:p>
            <a:r>
              <a:rPr lang="en-US" dirty="0" smtClean="0"/>
              <a:t>Exposure</a:t>
            </a:r>
            <a:endParaRPr lang="en-US" dirty="0"/>
          </a:p>
        </p:txBody>
      </p:sp>
      <p:sp>
        <p:nvSpPr>
          <p:cNvPr id="3" name="Content Placeholder 2"/>
          <p:cNvSpPr>
            <a:spLocks noGrp="1"/>
          </p:cNvSpPr>
          <p:nvPr>
            <p:ph sz="half" idx="2"/>
          </p:nvPr>
        </p:nvSpPr>
        <p:spPr/>
        <p:txBody>
          <a:bodyPr/>
          <a:lstStyle/>
          <a:p>
            <a:r>
              <a:rPr lang="en-US" dirty="0" smtClean="0"/>
              <a:t>Elemental mercury vapor</a:t>
            </a:r>
          </a:p>
          <a:p>
            <a:r>
              <a:rPr lang="en-US" dirty="0" smtClean="0"/>
              <a:t>Inorganic mercury dermal exposure</a:t>
            </a:r>
          </a:p>
          <a:p>
            <a:r>
              <a:rPr lang="en-US" b="1" dirty="0" smtClean="0">
                <a:solidFill>
                  <a:srgbClr val="FFFF00"/>
                </a:solidFill>
              </a:rPr>
              <a:t>Fetal organic mercury exposure through excessive maternal predator fish consumption</a:t>
            </a:r>
            <a:endParaRPr lang="en-US" b="1" dirty="0">
              <a:solidFill>
                <a:srgbClr val="FFFF00"/>
              </a:solidFill>
            </a:endParaRPr>
          </a:p>
        </p:txBody>
      </p:sp>
      <p:sp>
        <p:nvSpPr>
          <p:cNvPr id="5" name="Text Placeholder 4"/>
          <p:cNvSpPr>
            <a:spLocks noGrp="1"/>
          </p:cNvSpPr>
          <p:nvPr>
            <p:ph type="body" sz="quarter" idx="3"/>
          </p:nvPr>
        </p:nvSpPr>
        <p:spPr/>
        <p:txBody>
          <a:bodyPr/>
          <a:lstStyle/>
          <a:p>
            <a:r>
              <a:rPr lang="en-US" dirty="0" smtClean="0"/>
              <a:t>Clinical Syndrome</a:t>
            </a:r>
            <a:endParaRPr lang="en-US" dirty="0"/>
          </a:p>
        </p:txBody>
      </p:sp>
      <p:sp>
        <p:nvSpPr>
          <p:cNvPr id="6" name="Content Placeholder 5"/>
          <p:cNvSpPr>
            <a:spLocks noGrp="1"/>
          </p:cNvSpPr>
          <p:nvPr>
            <p:ph sz="quarter" idx="4"/>
          </p:nvPr>
        </p:nvSpPr>
        <p:spPr/>
        <p:txBody>
          <a:bodyPr/>
          <a:lstStyle/>
          <a:p>
            <a:r>
              <a:rPr lang="en-US" dirty="0" smtClean="0"/>
              <a:t>Blindness, deafness, cognitive delay &amp; ataxia</a:t>
            </a:r>
          </a:p>
          <a:p>
            <a:r>
              <a:rPr lang="en-US" dirty="0" smtClean="0"/>
              <a:t>Dyspnea, cough, nausea, metallic taste in mouth</a:t>
            </a:r>
          </a:p>
          <a:p>
            <a:r>
              <a:rPr lang="en-US" dirty="0" err="1" smtClean="0"/>
              <a:t>Acrodynia</a:t>
            </a:r>
            <a:r>
              <a:rPr lang="en-US" dirty="0" smtClean="0"/>
              <a:t>: erythematous, peeling fingers, toes and nose, shyness &amp; irritability</a:t>
            </a:r>
            <a:endParaRPr lang="en-US" dirty="0"/>
          </a:p>
        </p:txBody>
      </p:sp>
      <p:sp>
        <p:nvSpPr>
          <p:cNvPr id="7" name="TextBox 6"/>
          <p:cNvSpPr txBox="1"/>
          <p:nvPr/>
        </p:nvSpPr>
        <p:spPr>
          <a:xfrm>
            <a:off x="896471" y="1334333"/>
            <a:ext cx="9154363" cy="369332"/>
          </a:xfrm>
          <a:prstGeom prst="rect">
            <a:avLst/>
          </a:prstGeom>
          <a:noFill/>
        </p:spPr>
        <p:txBody>
          <a:bodyPr wrap="square" rtlCol="0">
            <a:spAutoFit/>
          </a:bodyPr>
          <a:lstStyle/>
          <a:p>
            <a:pPr algn="ctr"/>
            <a:r>
              <a:rPr lang="en-US" dirty="0"/>
              <a:t>Match the following mercury exposures to the clinical syndrome</a:t>
            </a:r>
          </a:p>
        </p:txBody>
      </p:sp>
    </p:spTree>
    <p:extLst>
      <p:ext uri="{BB962C8B-B14F-4D97-AF65-F5344CB8AC3E}">
        <p14:creationId xmlns:p14="http://schemas.microsoft.com/office/powerpoint/2010/main" val="3438652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br>
              <a:rPr lang="en-US" dirty="0" smtClean="0"/>
            </a:br>
            <a:endParaRPr lang="en-US" dirty="0"/>
          </a:p>
        </p:txBody>
      </p:sp>
      <p:sp>
        <p:nvSpPr>
          <p:cNvPr id="4" name="Text Placeholder 3"/>
          <p:cNvSpPr>
            <a:spLocks noGrp="1"/>
          </p:cNvSpPr>
          <p:nvPr>
            <p:ph type="body" idx="1"/>
          </p:nvPr>
        </p:nvSpPr>
        <p:spPr/>
        <p:txBody>
          <a:bodyPr/>
          <a:lstStyle/>
          <a:p>
            <a:r>
              <a:rPr lang="en-US" dirty="0" smtClean="0"/>
              <a:t>Exposure</a:t>
            </a:r>
            <a:endParaRPr lang="en-US" dirty="0"/>
          </a:p>
        </p:txBody>
      </p:sp>
      <p:sp>
        <p:nvSpPr>
          <p:cNvPr id="3" name="Content Placeholder 2"/>
          <p:cNvSpPr>
            <a:spLocks noGrp="1"/>
          </p:cNvSpPr>
          <p:nvPr>
            <p:ph sz="half" idx="2"/>
          </p:nvPr>
        </p:nvSpPr>
        <p:spPr/>
        <p:txBody>
          <a:bodyPr/>
          <a:lstStyle/>
          <a:p>
            <a:r>
              <a:rPr lang="en-US" dirty="0" smtClean="0"/>
              <a:t>Elemental mercury vapor</a:t>
            </a:r>
          </a:p>
          <a:p>
            <a:r>
              <a:rPr lang="en-US" dirty="0" smtClean="0"/>
              <a:t>Inorganic mercury dermal exposure</a:t>
            </a:r>
          </a:p>
          <a:p>
            <a:r>
              <a:rPr lang="en-US" b="1" dirty="0" smtClean="0">
                <a:solidFill>
                  <a:srgbClr val="FFFF00"/>
                </a:solidFill>
              </a:rPr>
              <a:t>Fetal organic mercury exposure through excessive maternal predator fish consumption</a:t>
            </a:r>
            <a:endParaRPr lang="en-US" b="1" dirty="0">
              <a:solidFill>
                <a:srgbClr val="FFFF00"/>
              </a:solidFill>
            </a:endParaRPr>
          </a:p>
        </p:txBody>
      </p:sp>
      <p:sp>
        <p:nvSpPr>
          <p:cNvPr id="5" name="Text Placeholder 4"/>
          <p:cNvSpPr>
            <a:spLocks noGrp="1"/>
          </p:cNvSpPr>
          <p:nvPr>
            <p:ph type="body" sz="quarter" idx="3"/>
          </p:nvPr>
        </p:nvSpPr>
        <p:spPr/>
        <p:txBody>
          <a:bodyPr/>
          <a:lstStyle/>
          <a:p>
            <a:r>
              <a:rPr lang="en-US" dirty="0" smtClean="0"/>
              <a:t>Clinical Syndrome</a:t>
            </a:r>
            <a:endParaRPr lang="en-US" dirty="0"/>
          </a:p>
        </p:txBody>
      </p:sp>
      <p:sp>
        <p:nvSpPr>
          <p:cNvPr id="6" name="Content Placeholder 5"/>
          <p:cNvSpPr>
            <a:spLocks noGrp="1"/>
          </p:cNvSpPr>
          <p:nvPr>
            <p:ph sz="quarter" idx="4"/>
          </p:nvPr>
        </p:nvSpPr>
        <p:spPr/>
        <p:txBody>
          <a:bodyPr/>
          <a:lstStyle/>
          <a:p>
            <a:r>
              <a:rPr lang="en-US" b="1" dirty="0" smtClean="0">
                <a:solidFill>
                  <a:srgbClr val="FFFF00"/>
                </a:solidFill>
              </a:rPr>
              <a:t>Blindness, deafness, cognitive delay &amp; ataxia</a:t>
            </a:r>
          </a:p>
          <a:p>
            <a:r>
              <a:rPr lang="en-US" dirty="0" smtClean="0"/>
              <a:t>Dyspnea, cough, nausea, metallic taste in mouth</a:t>
            </a:r>
          </a:p>
          <a:p>
            <a:r>
              <a:rPr lang="en-US" dirty="0" err="1" smtClean="0"/>
              <a:t>Acrodynia</a:t>
            </a:r>
            <a:r>
              <a:rPr lang="en-US" dirty="0" smtClean="0"/>
              <a:t>: erythematous, peeling fingers, toes and nose, shyness &amp; irritability</a:t>
            </a:r>
            <a:endParaRPr lang="en-US" dirty="0"/>
          </a:p>
        </p:txBody>
      </p:sp>
      <p:sp>
        <p:nvSpPr>
          <p:cNvPr id="7" name="TextBox 6"/>
          <p:cNvSpPr txBox="1"/>
          <p:nvPr/>
        </p:nvSpPr>
        <p:spPr>
          <a:xfrm>
            <a:off x="896471" y="1334333"/>
            <a:ext cx="9154363" cy="369332"/>
          </a:xfrm>
          <a:prstGeom prst="rect">
            <a:avLst/>
          </a:prstGeom>
          <a:noFill/>
        </p:spPr>
        <p:txBody>
          <a:bodyPr wrap="square" rtlCol="0">
            <a:spAutoFit/>
          </a:bodyPr>
          <a:lstStyle/>
          <a:p>
            <a:pPr algn="ctr"/>
            <a:r>
              <a:rPr lang="en-US" dirty="0"/>
              <a:t>Match the following mercury exposures to the clinical syndrome</a:t>
            </a:r>
          </a:p>
        </p:txBody>
      </p:sp>
    </p:spTree>
    <p:extLst>
      <p:ext uri="{BB962C8B-B14F-4D97-AF65-F5344CB8AC3E}">
        <p14:creationId xmlns:p14="http://schemas.microsoft.com/office/powerpoint/2010/main" val="3985464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Questions about Mercury?</a:t>
            </a:r>
            <a:endParaRPr lang="en-US" b="1" dirty="0">
              <a:solidFill>
                <a:srgbClr val="FFFF00"/>
              </a:solidFill>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389961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Quiz</a:t>
            </a:r>
            <a:endParaRPr lang="en-US" dirty="0"/>
          </a:p>
        </p:txBody>
      </p:sp>
      <p:sp>
        <p:nvSpPr>
          <p:cNvPr id="6" name="Content Placeholder 5"/>
          <p:cNvSpPr>
            <a:spLocks noGrp="1"/>
          </p:cNvSpPr>
          <p:nvPr>
            <p:ph idx="1"/>
          </p:nvPr>
        </p:nvSpPr>
        <p:spPr/>
        <p:txBody>
          <a:bodyPr/>
          <a:lstStyle/>
          <a:p>
            <a:r>
              <a:rPr lang="en-US" dirty="0" smtClean="0"/>
              <a:t>What is the differential diagnosis for this patient?</a:t>
            </a:r>
          </a:p>
          <a:p>
            <a:r>
              <a:rPr lang="en-US" dirty="0" smtClean="0"/>
              <a:t>What testing would you like to order?</a:t>
            </a:r>
            <a:endParaRPr lang="en-US" dirty="0"/>
          </a:p>
        </p:txBody>
      </p:sp>
    </p:spTree>
    <p:extLst>
      <p:ext uri="{BB962C8B-B14F-4D97-AF65-F5344CB8AC3E}">
        <p14:creationId xmlns:p14="http://schemas.microsoft.com/office/powerpoint/2010/main" val="164071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4" name="Text Placeholder 3"/>
          <p:cNvSpPr>
            <a:spLocks noGrp="1"/>
          </p:cNvSpPr>
          <p:nvPr>
            <p:ph type="body" idx="1"/>
          </p:nvPr>
        </p:nvSpPr>
        <p:spPr/>
        <p:txBody>
          <a:bodyPr/>
          <a:lstStyle/>
          <a:p>
            <a:endParaRPr lang="en-US" dirty="0"/>
          </a:p>
        </p:txBody>
      </p:sp>
      <p:sp>
        <p:nvSpPr>
          <p:cNvPr id="3" name="Content Placeholder 2"/>
          <p:cNvSpPr>
            <a:spLocks noGrp="1"/>
          </p:cNvSpPr>
          <p:nvPr>
            <p:ph sz="half" idx="2"/>
          </p:nvPr>
        </p:nvSpPr>
        <p:spPr/>
        <p:txBody>
          <a:bodyPr>
            <a:normAutofit/>
          </a:bodyPr>
          <a:lstStyle/>
          <a:p>
            <a:r>
              <a:rPr lang="en-US" dirty="0" smtClean="0"/>
              <a:t>Erythematous rash of extremities</a:t>
            </a:r>
          </a:p>
          <a:p>
            <a:pPr lvl="1"/>
            <a:r>
              <a:rPr lang="en-US" dirty="0" smtClean="0"/>
              <a:t>Staph or strep skin infection</a:t>
            </a:r>
          </a:p>
          <a:p>
            <a:pPr lvl="1"/>
            <a:r>
              <a:rPr lang="en-US" dirty="0" smtClean="0"/>
              <a:t>Kawasaki disease</a:t>
            </a:r>
          </a:p>
          <a:p>
            <a:pPr lvl="1"/>
            <a:r>
              <a:rPr lang="en-US" dirty="0" smtClean="0"/>
              <a:t>Boric acid exposure</a:t>
            </a:r>
          </a:p>
          <a:p>
            <a:pPr lvl="1"/>
            <a:r>
              <a:rPr lang="en-US" dirty="0" smtClean="0"/>
              <a:t>Mercury toxicity</a:t>
            </a:r>
          </a:p>
          <a:p>
            <a:pPr lvl="1"/>
            <a:r>
              <a:rPr lang="en-US" dirty="0" smtClean="0"/>
              <a:t>Stevens-Johnson/TEN</a:t>
            </a:r>
          </a:p>
          <a:p>
            <a:pPr lvl="1"/>
            <a:r>
              <a:rPr lang="en-US" dirty="0" smtClean="0"/>
              <a:t>Fifth disease</a:t>
            </a:r>
          </a:p>
          <a:p>
            <a:pPr lvl="1"/>
            <a:r>
              <a:rPr lang="en-US" dirty="0" smtClean="0"/>
              <a:t>Scarlet fever</a:t>
            </a:r>
          </a:p>
          <a:p>
            <a:pPr lvl="1"/>
            <a:r>
              <a:rPr lang="en-US" dirty="0" smtClean="0"/>
              <a:t>Rubella</a:t>
            </a:r>
          </a:p>
          <a:p>
            <a:pPr lvl="1"/>
            <a:r>
              <a:rPr lang="en-US" dirty="0" smtClean="0"/>
              <a:t>Drug rash</a:t>
            </a:r>
          </a:p>
          <a:p>
            <a:pPr lvl="1"/>
            <a:endParaRPr lang="en-US" dirty="0" smtClean="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r>
              <a:rPr lang="en-US" dirty="0"/>
              <a:t>Irritable and withdrawn patient</a:t>
            </a:r>
          </a:p>
          <a:p>
            <a:pPr lvl="1"/>
            <a:r>
              <a:rPr lang="en-US" dirty="0"/>
              <a:t>Child abuse</a:t>
            </a:r>
          </a:p>
          <a:p>
            <a:pPr lvl="1"/>
            <a:r>
              <a:rPr lang="en-US" dirty="0"/>
              <a:t>Cognitive delay</a:t>
            </a:r>
          </a:p>
          <a:p>
            <a:pPr lvl="1"/>
            <a:r>
              <a:rPr lang="en-US" dirty="0"/>
              <a:t>Autism spectrum</a:t>
            </a:r>
          </a:p>
          <a:p>
            <a:endParaRPr lang="en-US" dirty="0" smtClean="0"/>
          </a:p>
          <a:p>
            <a:r>
              <a:rPr lang="en-US" dirty="0" smtClean="0"/>
              <a:t>Possible </a:t>
            </a:r>
            <a:r>
              <a:rPr lang="en-US" dirty="0"/>
              <a:t>fever, diaphoresis, and painful extremities</a:t>
            </a:r>
          </a:p>
          <a:p>
            <a:pPr lvl="1"/>
            <a:r>
              <a:rPr lang="en-US" dirty="0"/>
              <a:t>Acute rheumatic fever</a:t>
            </a:r>
          </a:p>
          <a:p>
            <a:pPr lvl="1"/>
            <a:r>
              <a:rPr lang="en-US" dirty="0"/>
              <a:t>Hematologic illness</a:t>
            </a:r>
          </a:p>
          <a:p>
            <a:endParaRPr lang="en-US" dirty="0"/>
          </a:p>
        </p:txBody>
      </p:sp>
    </p:spTree>
    <p:extLst>
      <p:ext uri="{BB962C8B-B14F-4D97-AF65-F5344CB8AC3E}">
        <p14:creationId xmlns:p14="http://schemas.microsoft.com/office/powerpoint/2010/main" val="197654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tests would you like to order?</a:t>
            </a:r>
            <a:endParaRPr lang="en-US" dirty="0"/>
          </a:p>
        </p:txBody>
      </p:sp>
      <p:sp>
        <p:nvSpPr>
          <p:cNvPr id="3" name="Content Placeholder 2"/>
          <p:cNvSpPr>
            <a:spLocks noGrp="1"/>
          </p:cNvSpPr>
          <p:nvPr>
            <p:ph idx="1"/>
          </p:nvPr>
        </p:nvSpPr>
        <p:spPr/>
        <p:txBody>
          <a:bodyPr/>
          <a:lstStyle/>
          <a:p>
            <a:r>
              <a:rPr lang="en-US" dirty="0" smtClean="0"/>
              <a:t>CBC</a:t>
            </a:r>
          </a:p>
          <a:p>
            <a:r>
              <a:rPr lang="en-US" dirty="0" smtClean="0"/>
              <a:t>ESR or CRP</a:t>
            </a:r>
          </a:p>
          <a:p>
            <a:r>
              <a:rPr lang="en-US" dirty="0" smtClean="0"/>
              <a:t>Metabolic profile</a:t>
            </a:r>
          </a:p>
          <a:p>
            <a:r>
              <a:rPr lang="en-US" dirty="0" smtClean="0"/>
              <a:t>X rays of tender lower extremities</a:t>
            </a:r>
          </a:p>
          <a:p>
            <a:r>
              <a:rPr lang="en-US" dirty="0" smtClean="0"/>
              <a:t>ASO: streptococcal antibody titers</a:t>
            </a:r>
          </a:p>
          <a:p>
            <a:r>
              <a:rPr lang="en-US" dirty="0" smtClean="0"/>
              <a:t>24 hour urine mercury</a:t>
            </a:r>
            <a:endParaRPr lang="en-US" dirty="0"/>
          </a:p>
        </p:txBody>
      </p:sp>
    </p:spTree>
    <p:extLst>
      <p:ext uri="{BB962C8B-B14F-4D97-AF65-F5344CB8AC3E}">
        <p14:creationId xmlns:p14="http://schemas.microsoft.com/office/powerpoint/2010/main" val="2414404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Mystery Case 1</a:t>
            </a:r>
            <a:endParaRPr lang="en-US" dirty="0"/>
          </a:p>
        </p:txBody>
      </p:sp>
      <p:sp>
        <p:nvSpPr>
          <p:cNvPr id="3" name="Content Placeholder 2"/>
          <p:cNvSpPr>
            <a:spLocks noGrp="1"/>
          </p:cNvSpPr>
          <p:nvPr>
            <p:ph idx="1"/>
          </p:nvPr>
        </p:nvSpPr>
        <p:spPr/>
        <p:txBody>
          <a:bodyPr/>
          <a:lstStyle/>
          <a:p>
            <a:r>
              <a:rPr lang="en-US" dirty="0" smtClean="0"/>
              <a:t>4 year old previously healthy male </a:t>
            </a:r>
          </a:p>
          <a:p>
            <a:r>
              <a:rPr lang="en-US" dirty="0" smtClean="0"/>
              <a:t>3 months of irritability and withdrawn behavior</a:t>
            </a:r>
          </a:p>
          <a:p>
            <a:r>
              <a:rPr lang="en-US" dirty="0"/>
              <a:t>E</a:t>
            </a:r>
            <a:r>
              <a:rPr lang="en-US" dirty="0" smtClean="0"/>
              <a:t>rythematous, peeling rash over distal extremities </a:t>
            </a:r>
          </a:p>
          <a:p>
            <a:r>
              <a:rPr lang="en-US" dirty="0" smtClean="0"/>
              <a:t>Symptoms started after moving into a newly painted home.</a:t>
            </a:r>
            <a:endParaRPr lang="en-US" dirty="0"/>
          </a:p>
        </p:txBody>
      </p:sp>
    </p:spTree>
    <p:extLst>
      <p:ext uri="{BB962C8B-B14F-4D97-AF65-F5344CB8AC3E}">
        <p14:creationId xmlns:p14="http://schemas.microsoft.com/office/powerpoint/2010/main" val="427059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up</a:t>
            </a:r>
            <a:endParaRPr lang="en-US" dirty="0"/>
          </a:p>
        </p:txBody>
      </p:sp>
      <p:sp>
        <p:nvSpPr>
          <p:cNvPr id="3" name="Content Placeholder 2"/>
          <p:cNvSpPr>
            <a:spLocks noGrp="1"/>
          </p:cNvSpPr>
          <p:nvPr>
            <p:ph idx="1"/>
          </p:nvPr>
        </p:nvSpPr>
        <p:spPr/>
        <p:txBody>
          <a:bodyPr/>
          <a:lstStyle/>
          <a:p>
            <a:r>
              <a:rPr lang="en-US" dirty="0" smtClean="0"/>
              <a:t>CBC normal</a:t>
            </a:r>
          </a:p>
          <a:p>
            <a:r>
              <a:rPr lang="en-US" dirty="0" smtClean="0"/>
              <a:t>Metabolic profile normal</a:t>
            </a:r>
          </a:p>
          <a:p>
            <a:r>
              <a:rPr lang="en-US" dirty="0" smtClean="0"/>
              <a:t>Urinalysis normal</a:t>
            </a:r>
          </a:p>
          <a:p>
            <a:r>
              <a:rPr lang="en-US" dirty="0" smtClean="0"/>
              <a:t>24 hour urine mercury 324 </a:t>
            </a:r>
            <a:r>
              <a:rPr lang="en-US" dirty="0" err="1" smtClean="0"/>
              <a:t>ug</a:t>
            </a:r>
            <a:r>
              <a:rPr lang="en-US" dirty="0" smtClean="0"/>
              <a:t>/L – (normal is &lt; 20 </a:t>
            </a:r>
            <a:r>
              <a:rPr lang="en-US" dirty="0" err="1" smtClean="0"/>
              <a:t>ug</a:t>
            </a:r>
            <a:r>
              <a:rPr lang="en-US" dirty="0" smtClean="0"/>
              <a:t>/L)</a:t>
            </a:r>
            <a:endParaRPr lang="en-US" dirty="0"/>
          </a:p>
        </p:txBody>
      </p:sp>
    </p:spTree>
    <p:extLst>
      <p:ext uri="{BB962C8B-B14F-4D97-AF65-F5344CB8AC3E}">
        <p14:creationId xmlns:p14="http://schemas.microsoft.com/office/powerpoint/2010/main" val="385260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Case 2: The Same Toxin!</a:t>
            </a:r>
            <a:endParaRPr lang="en-US" dirty="0"/>
          </a:p>
        </p:txBody>
      </p:sp>
      <p:sp>
        <p:nvSpPr>
          <p:cNvPr id="3" name="Content Placeholder 2"/>
          <p:cNvSpPr>
            <a:spLocks noGrp="1"/>
          </p:cNvSpPr>
          <p:nvPr>
            <p:ph idx="1"/>
          </p:nvPr>
        </p:nvSpPr>
        <p:spPr/>
        <p:txBody>
          <a:bodyPr/>
          <a:lstStyle/>
          <a:p>
            <a:r>
              <a:rPr lang="en-US" dirty="0" smtClean="0"/>
              <a:t>8 patients present to the emergency department</a:t>
            </a:r>
          </a:p>
          <a:p>
            <a:r>
              <a:rPr lang="en-US" dirty="0" smtClean="0"/>
              <a:t>15 kg of liquid metal spilled from a barrel that was accidentally punctured by a forklift at a battery manufacturing plant</a:t>
            </a:r>
          </a:p>
          <a:p>
            <a:r>
              <a:rPr lang="en-US" dirty="0" smtClean="0"/>
              <a:t>This occurred in a 10 m</a:t>
            </a:r>
            <a:r>
              <a:rPr lang="en-US" baseline="30000" dirty="0" smtClean="0"/>
              <a:t>2</a:t>
            </a:r>
            <a:r>
              <a:rPr lang="en-US" dirty="0" smtClean="0"/>
              <a:t> workspace</a:t>
            </a:r>
          </a:p>
          <a:p>
            <a:r>
              <a:rPr lang="en-US" dirty="0" smtClean="0"/>
              <a:t>The workers attempted to clean the spill prior to notifying the floor supervisor – exposure time was 15 minutes</a:t>
            </a:r>
          </a:p>
          <a:p>
            <a:r>
              <a:rPr lang="en-US" dirty="0" smtClean="0"/>
              <a:t>All patients complain of cough and difficulty breathing</a:t>
            </a:r>
          </a:p>
          <a:p>
            <a:r>
              <a:rPr lang="en-US" dirty="0" smtClean="0"/>
              <a:t>6 patients complain of headache</a:t>
            </a:r>
          </a:p>
          <a:p>
            <a:r>
              <a:rPr lang="en-US" dirty="0" smtClean="0"/>
              <a:t>3 patients complain of nausea and vomiting</a:t>
            </a:r>
          </a:p>
          <a:p>
            <a:r>
              <a:rPr lang="en-US" dirty="0" smtClean="0"/>
              <a:t>2 patients state they have a metallic taste in their mouths</a:t>
            </a:r>
            <a:endParaRPr lang="en-US" dirty="0"/>
          </a:p>
        </p:txBody>
      </p:sp>
    </p:spTree>
    <p:extLst>
      <p:ext uri="{BB962C8B-B14F-4D97-AF65-F5344CB8AC3E}">
        <p14:creationId xmlns:p14="http://schemas.microsoft.com/office/powerpoint/2010/main" val="241993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343</TotalTime>
  <Words>2477</Words>
  <Application>Microsoft Office PowerPoint</Application>
  <PresentationFormat>Widescreen</PresentationFormat>
  <Paragraphs>341</Paragraphs>
  <Slides>38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Wingdings</vt:lpstr>
      <vt:lpstr>Wingdings 3</vt:lpstr>
      <vt:lpstr>Ion</vt:lpstr>
      <vt:lpstr>Heavy Metals</vt:lpstr>
      <vt:lpstr>Mystery Case 1</vt:lpstr>
      <vt:lpstr>Exam</vt:lpstr>
      <vt:lpstr>Quiz</vt:lpstr>
      <vt:lpstr>Differential Diagnosis</vt:lpstr>
      <vt:lpstr>What tests would you like to order?</vt:lpstr>
      <vt:lpstr>Summary of Mystery Case 1</vt:lpstr>
      <vt:lpstr>Work up</vt:lpstr>
      <vt:lpstr>Mystery Case 2: The Same Toxin!</vt:lpstr>
      <vt:lpstr>Quiz</vt:lpstr>
      <vt:lpstr>What toxic exposure do you suspect?</vt:lpstr>
      <vt:lpstr>Is decontamination needed?</vt:lpstr>
      <vt:lpstr>What tests do you want to order?</vt:lpstr>
      <vt:lpstr>Test Results</vt:lpstr>
      <vt:lpstr>Is any treatment needed?</vt:lpstr>
      <vt:lpstr>Chelation</vt:lpstr>
      <vt:lpstr>What do these patients have in common?</vt:lpstr>
      <vt:lpstr>Mercury Toxicity</vt:lpstr>
      <vt:lpstr>Mercury: Patients at Risk</vt:lpstr>
      <vt:lpstr>Elemental Mercury</vt:lpstr>
      <vt:lpstr>Organic Mercury</vt:lpstr>
      <vt:lpstr>Inorganic Mercury</vt:lpstr>
      <vt:lpstr>Pathophysiology of Mercury Poisoning</vt:lpstr>
      <vt:lpstr>Mercury Neurotoxicity</vt:lpstr>
      <vt:lpstr>Mercury Respiratory Toxicity</vt:lpstr>
      <vt:lpstr>Mercury Gastrointestinal Effects</vt:lpstr>
      <vt:lpstr>Mercury Nephrotoxicity</vt:lpstr>
      <vt:lpstr>Standards &amp; Regulations</vt:lpstr>
      <vt:lpstr>Back to Mystery Case 1: Acrodynia</vt:lpstr>
      <vt:lpstr>Back to Mystery Case 2</vt:lpstr>
      <vt:lpstr>Quiz </vt:lpstr>
      <vt:lpstr>Quiz </vt:lpstr>
      <vt:lpstr>Quiz </vt:lpstr>
      <vt:lpstr>Quiz </vt:lpstr>
      <vt:lpstr>Quiz </vt:lpstr>
      <vt:lpstr>Quiz </vt:lpstr>
      <vt:lpstr>Quiz </vt:lpstr>
      <vt:lpstr>Questions about Mercury?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Metals</dc:title>
  <dc:creator>PR1</dc:creator>
  <cp:lastModifiedBy>Beauchamp</cp:lastModifiedBy>
  <cp:revision>37</cp:revision>
  <dcterms:created xsi:type="dcterms:W3CDTF">2015-08-14T18:00:19Z</dcterms:created>
  <dcterms:modified xsi:type="dcterms:W3CDTF">2015-09-10T18:57:17Z</dcterms:modified>
</cp:coreProperties>
</file>